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333" r:id="rId3"/>
    <p:sldId id="296" r:id="rId4"/>
    <p:sldId id="342" r:id="rId5"/>
    <p:sldId id="383" r:id="rId6"/>
    <p:sldId id="284" r:id="rId7"/>
    <p:sldId id="415" r:id="rId8"/>
    <p:sldId id="436" r:id="rId9"/>
    <p:sldId id="428" r:id="rId10"/>
    <p:sldId id="437" r:id="rId11"/>
    <p:sldId id="294" r:id="rId12"/>
    <p:sldId id="295" r:id="rId13"/>
    <p:sldId id="416" r:id="rId14"/>
    <p:sldId id="285" r:id="rId15"/>
    <p:sldId id="299" r:id="rId16"/>
    <p:sldId id="286" r:id="rId17"/>
    <p:sldId id="287" r:id="rId18"/>
    <p:sldId id="426" r:id="rId19"/>
    <p:sldId id="288" r:id="rId20"/>
    <p:sldId id="298" r:id="rId21"/>
    <p:sldId id="289" r:id="rId22"/>
    <p:sldId id="292" r:id="rId23"/>
    <p:sldId id="290" r:id="rId24"/>
    <p:sldId id="335" r:id="rId25"/>
    <p:sldId id="430" r:id="rId26"/>
    <p:sldId id="431" r:id="rId27"/>
    <p:sldId id="429" r:id="rId28"/>
    <p:sldId id="300" r:id="rId29"/>
    <p:sldId id="302" r:id="rId30"/>
    <p:sldId id="303" r:id="rId31"/>
    <p:sldId id="432" r:id="rId32"/>
    <p:sldId id="304" r:id="rId33"/>
    <p:sldId id="310" r:id="rId34"/>
    <p:sldId id="311" r:id="rId35"/>
    <p:sldId id="438" r:id="rId36"/>
    <p:sldId id="321" r:id="rId37"/>
    <p:sldId id="434" r:id="rId38"/>
    <p:sldId id="293" r:id="rId39"/>
    <p:sldId id="336" r:id="rId40"/>
    <p:sldId id="338" r:id="rId41"/>
    <p:sldId id="339" r:id="rId42"/>
    <p:sldId id="433" r:id="rId43"/>
    <p:sldId id="297" r:id="rId44"/>
    <p:sldId id="301" r:id="rId45"/>
    <p:sldId id="313" r:id="rId46"/>
    <p:sldId id="314" r:id="rId47"/>
    <p:sldId id="315" r:id="rId48"/>
    <p:sldId id="323" r:id="rId49"/>
    <p:sldId id="366" r:id="rId50"/>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000" autoAdjust="0"/>
  </p:normalViewPr>
  <p:slideViewPr>
    <p:cSldViewPr snapToGrid="0">
      <p:cViewPr varScale="1">
        <p:scale>
          <a:sx n="101" d="100"/>
          <a:sy n="101" d="100"/>
        </p:scale>
        <p:origin x="954" y="9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8096ED-5E68-4B44-B253-74A6B23E0D75}" type="datetimeFigureOut">
              <a:rPr lang="cs-CZ" smtClean="0"/>
              <a:t>20.03.2024</a:t>
            </a:fld>
            <a:endParaRPr lang="cs-C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049CD6-A172-4B8B-A1E7-6B85C1C77C42}" type="slidenum">
              <a:rPr lang="cs-CZ" smtClean="0"/>
              <a:t>‹#›</a:t>
            </a:fld>
            <a:endParaRPr lang="cs-CZ"/>
          </a:p>
        </p:txBody>
      </p:sp>
    </p:spTree>
    <p:extLst>
      <p:ext uri="{BB962C8B-B14F-4D97-AF65-F5344CB8AC3E}">
        <p14:creationId xmlns:p14="http://schemas.microsoft.com/office/powerpoint/2010/main" val="3851792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AE049CD6-A172-4B8B-A1E7-6B85C1C77C42}" type="slidenum">
              <a:rPr lang="cs-CZ" smtClean="0"/>
              <a:t>1</a:t>
            </a:fld>
            <a:endParaRPr lang="cs-CZ"/>
          </a:p>
        </p:txBody>
      </p:sp>
    </p:spTree>
    <p:extLst>
      <p:ext uri="{BB962C8B-B14F-4D97-AF65-F5344CB8AC3E}">
        <p14:creationId xmlns:p14="http://schemas.microsoft.com/office/powerpoint/2010/main" val="1910290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10</a:t>
            </a:fld>
            <a:endParaRPr lang="cs-CZ"/>
          </a:p>
        </p:txBody>
      </p:sp>
    </p:spTree>
    <p:extLst>
      <p:ext uri="{BB962C8B-B14F-4D97-AF65-F5344CB8AC3E}">
        <p14:creationId xmlns:p14="http://schemas.microsoft.com/office/powerpoint/2010/main" val="3901282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11</a:t>
            </a:fld>
            <a:endParaRPr lang="cs-CZ"/>
          </a:p>
        </p:txBody>
      </p:sp>
    </p:spTree>
    <p:extLst>
      <p:ext uri="{BB962C8B-B14F-4D97-AF65-F5344CB8AC3E}">
        <p14:creationId xmlns:p14="http://schemas.microsoft.com/office/powerpoint/2010/main" val="1812886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12</a:t>
            </a:fld>
            <a:endParaRPr lang="cs-CZ"/>
          </a:p>
        </p:txBody>
      </p:sp>
    </p:spTree>
    <p:extLst>
      <p:ext uri="{BB962C8B-B14F-4D97-AF65-F5344CB8AC3E}">
        <p14:creationId xmlns:p14="http://schemas.microsoft.com/office/powerpoint/2010/main" val="1591671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13</a:t>
            </a:fld>
            <a:endParaRPr lang="cs-CZ"/>
          </a:p>
        </p:txBody>
      </p:sp>
    </p:spTree>
    <p:extLst>
      <p:ext uri="{BB962C8B-B14F-4D97-AF65-F5344CB8AC3E}">
        <p14:creationId xmlns:p14="http://schemas.microsoft.com/office/powerpoint/2010/main" val="9581183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14</a:t>
            </a:fld>
            <a:endParaRPr lang="cs-CZ"/>
          </a:p>
        </p:txBody>
      </p:sp>
    </p:spTree>
    <p:extLst>
      <p:ext uri="{BB962C8B-B14F-4D97-AF65-F5344CB8AC3E}">
        <p14:creationId xmlns:p14="http://schemas.microsoft.com/office/powerpoint/2010/main" val="26297826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15</a:t>
            </a:fld>
            <a:endParaRPr lang="cs-CZ"/>
          </a:p>
        </p:txBody>
      </p:sp>
    </p:spTree>
    <p:extLst>
      <p:ext uri="{BB962C8B-B14F-4D97-AF65-F5344CB8AC3E}">
        <p14:creationId xmlns:p14="http://schemas.microsoft.com/office/powerpoint/2010/main" val="3004081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16</a:t>
            </a:fld>
            <a:endParaRPr lang="cs-CZ"/>
          </a:p>
        </p:txBody>
      </p:sp>
    </p:spTree>
    <p:extLst>
      <p:ext uri="{BB962C8B-B14F-4D97-AF65-F5344CB8AC3E}">
        <p14:creationId xmlns:p14="http://schemas.microsoft.com/office/powerpoint/2010/main" val="1581485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17</a:t>
            </a:fld>
            <a:endParaRPr lang="cs-CZ"/>
          </a:p>
        </p:txBody>
      </p:sp>
    </p:spTree>
    <p:extLst>
      <p:ext uri="{BB962C8B-B14F-4D97-AF65-F5344CB8AC3E}">
        <p14:creationId xmlns:p14="http://schemas.microsoft.com/office/powerpoint/2010/main" val="817586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18</a:t>
            </a:fld>
            <a:endParaRPr lang="cs-CZ"/>
          </a:p>
        </p:txBody>
      </p:sp>
    </p:spTree>
    <p:extLst>
      <p:ext uri="{BB962C8B-B14F-4D97-AF65-F5344CB8AC3E}">
        <p14:creationId xmlns:p14="http://schemas.microsoft.com/office/powerpoint/2010/main" val="2358082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19</a:t>
            </a:fld>
            <a:endParaRPr lang="cs-CZ"/>
          </a:p>
        </p:txBody>
      </p:sp>
    </p:spTree>
    <p:extLst>
      <p:ext uri="{BB962C8B-B14F-4D97-AF65-F5344CB8AC3E}">
        <p14:creationId xmlns:p14="http://schemas.microsoft.com/office/powerpoint/2010/main" val="2757681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a:t>By June of 1967 the paper was ready and I sent it to </a:t>
            </a:r>
            <a:r>
              <a:rPr lang="en-US" i="1"/>
              <a:t>The American Economic Review</a:t>
            </a:r>
            <a:r>
              <a:rPr lang="en-US"/>
              <a:t> for publication. I was spending the academic year 1967-68 in India. Fairly shortly into my stay there, I received my first rejection letter from </a:t>
            </a:r>
            <a:r>
              <a:rPr lang="en-US" i="1"/>
              <a:t>The American Economic Review.</a:t>
            </a:r>
            <a:r>
              <a:rPr lang="en-US"/>
              <a:t> The editor explained that the </a:t>
            </a:r>
            <a:r>
              <a:rPr lang="en-US" i="1"/>
              <a:t>Review</a:t>
            </a:r>
            <a:r>
              <a:rPr lang="en-US"/>
              <a:t> </a:t>
            </a:r>
            <a:r>
              <a:rPr lang="en-US" b="1"/>
              <a:t>did not publish papers on subjects of such triviality</a:t>
            </a:r>
            <a:r>
              <a:rPr lang="en-US"/>
              <a:t>. In a case, perhaps, of life reproducing art, no referee reports were included.</a:t>
            </a:r>
          </a:p>
          <a:p>
            <a:pPr fontAlgn="base"/>
            <a:r>
              <a:rPr lang="en-US"/>
              <a:t>Michael Farrell, an editor of </a:t>
            </a:r>
            <a:r>
              <a:rPr lang="en-US" i="1"/>
              <a:t>The</a:t>
            </a:r>
            <a:r>
              <a:rPr lang="en-US"/>
              <a:t> </a:t>
            </a:r>
            <a:r>
              <a:rPr lang="en-US" i="1"/>
              <a:t>Review of Economic Studies,</a:t>
            </a:r>
            <a:r>
              <a:rPr lang="en-US"/>
              <a:t> had visited Berkeley in 1966-67, and had urged me to submit “Lemons” to </a:t>
            </a:r>
            <a:r>
              <a:rPr lang="en-US" i="1"/>
              <a:t>The</a:t>
            </a:r>
            <a:r>
              <a:rPr lang="en-US"/>
              <a:t> </a:t>
            </a:r>
            <a:r>
              <a:rPr lang="en-US" i="1"/>
              <a:t>Review,</a:t>
            </a:r>
            <a:r>
              <a:rPr lang="en-US"/>
              <a:t> but he had also been quite explicit in giving no guarantees. I submitted “Lemons” there, which was again rejected on the grounds that the </a:t>
            </a:r>
            <a:r>
              <a:rPr lang="en-US" i="1"/>
              <a:t>The Review</a:t>
            </a:r>
            <a:r>
              <a:rPr lang="en-US"/>
              <a:t> </a:t>
            </a:r>
            <a:r>
              <a:rPr lang="en-US" b="1"/>
              <a:t>did not publish papers on topics of such triviality</a:t>
            </a:r>
            <a:r>
              <a:rPr lang="en-US"/>
              <a:t>.</a:t>
            </a:r>
          </a:p>
          <a:p>
            <a:pPr fontAlgn="base"/>
            <a:r>
              <a:rPr lang="en-US"/>
              <a:t>The next rejection was more interesting. I sent “Lemons” to the </a:t>
            </a:r>
            <a:r>
              <a:rPr lang="en-US" i="1"/>
              <a:t>Journal of Political Economy,</a:t>
            </a:r>
            <a:r>
              <a:rPr lang="en-US"/>
              <a:t> which sent me two referee reports, carefully argued as to why I was incorrect. After all, eggs of different grades were sorted and sold (I do not believe that this is just my memory confusing it with my original perception of the egg-grader model), as were other agricultural commodities. If this paper was correct, then no goods could be traded (an exaggeration of the claims of the paper). Besides — and this was the killer — </a:t>
            </a:r>
            <a:r>
              <a:rPr lang="en-US" b="1"/>
              <a:t>if this paper was correct, economics would be different</a:t>
            </a:r>
            <a:r>
              <a:rPr lang="en-US"/>
              <a:t>.</a:t>
            </a:r>
          </a:p>
          <a:p>
            <a:pPr fontAlgn="base"/>
            <a:r>
              <a:rPr lang="en-US"/>
              <a:t>I may have despaired, but I did not give up. I sent the paper off to the </a:t>
            </a:r>
            <a:r>
              <a:rPr lang="en-US" i="1"/>
              <a:t>Quarterly Journal of Economics,</a:t>
            </a:r>
            <a:r>
              <a:rPr lang="en-US"/>
              <a:t> where it was accepted.</a:t>
            </a:r>
            <a:endParaRPr lang="cs-CZ"/>
          </a:p>
          <a:p>
            <a:pPr marL="0" indent="0" fontAlgn="base">
              <a:buNone/>
            </a:pPr>
            <a:r>
              <a:rPr lang="cs-CZ"/>
              <a:t>George Akerlof (Nobel Memorial Prize 2001)</a:t>
            </a:r>
            <a:endParaRPr lang="en-US"/>
          </a:p>
        </p:txBody>
      </p:sp>
      <p:sp>
        <p:nvSpPr>
          <p:cNvPr id="4" name="Slide Number Placeholder 3"/>
          <p:cNvSpPr>
            <a:spLocks noGrp="1"/>
          </p:cNvSpPr>
          <p:nvPr>
            <p:ph type="sldNum" sz="quarter" idx="5"/>
          </p:nvPr>
        </p:nvSpPr>
        <p:spPr/>
        <p:txBody>
          <a:bodyPr/>
          <a:lstStyle/>
          <a:p>
            <a:fld id="{AE049CD6-A172-4B8B-A1E7-6B85C1C77C42}" type="slidenum">
              <a:rPr lang="cs-CZ" smtClean="0"/>
              <a:t>2</a:t>
            </a:fld>
            <a:endParaRPr lang="cs-CZ"/>
          </a:p>
        </p:txBody>
      </p:sp>
    </p:spTree>
    <p:extLst>
      <p:ext uri="{BB962C8B-B14F-4D97-AF65-F5344CB8AC3E}">
        <p14:creationId xmlns:p14="http://schemas.microsoft.com/office/powerpoint/2010/main" val="858565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20</a:t>
            </a:fld>
            <a:endParaRPr lang="cs-CZ"/>
          </a:p>
        </p:txBody>
      </p:sp>
    </p:spTree>
    <p:extLst>
      <p:ext uri="{BB962C8B-B14F-4D97-AF65-F5344CB8AC3E}">
        <p14:creationId xmlns:p14="http://schemas.microsoft.com/office/powerpoint/2010/main" val="1610994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21</a:t>
            </a:fld>
            <a:endParaRPr lang="cs-CZ"/>
          </a:p>
        </p:txBody>
      </p:sp>
    </p:spTree>
    <p:extLst>
      <p:ext uri="{BB962C8B-B14F-4D97-AF65-F5344CB8AC3E}">
        <p14:creationId xmlns:p14="http://schemas.microsoft.com/office/powerpoint/2010/main" val="1831852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22</a:t>
            </a:fld>
            <a:endParaRPr lang="cs-CZ"/>
          </a:p>
        </p:txBody>
      </p:sp>
    </p:spTree>
    <p:extLst>
      <p:ext uri="{BB962C8B-B14F-4D97-AF65-F5344CB8AC3E}">
        <p14:creationId xmlns:p14="http://schemas.microsoft.com/office/powerpoint/2010/main" val="6551232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23</a:t>
            </a:fld>
            <a:endParaRPr lang="cs-CZ"/>
          </a:p>
        </p:txBody>
      </p:sp>
    </p:spTree>
    <p:extLst>
      <p:ext uri="{BB962C8B-B14F-4D97-AF65-F5344CB8AC3E}">
        <p14:creationId xmlns:p14="http://schemas.microsoft.com/office/powerpoint/2010/main" val="2702431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24</a:t>
            </a:fld>
            <a:endParaRPr lang="cs-CZ"/>
          </a:p>
        </p:txBody>
      </p:sp>
    </p:spTree>
    <p:extLst>
      <p:ext uri="{BB962C8B-B14F-4D97-AF65-F5344CB8AC3E}">
        <p14:creationId xmlns:p14="http://schemas.microsoft.com/office/powerpoint/2010/main" val="2392876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25</a:t>
            </a:fld>
            <a:endParaRPr lang="cs-CZ"/>
          </a:p>
        </p:txBody>
      </p:sp>
    </p:spTree>
    <p:extLst>
      <p:ext uri="{BB962C8B-B14F-4D97-AF65-F5344CB8AC3E}">
        <p14:creationId xmlns:p14="http://schemas.microsoft.com/office/powerpoint/2010/main" val="36613937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26</a:t>
            </a:fld>
            <a:endParaRPr lang="cs-CZ"/>
          </a:p>
        </p:txBody>
      </p:sp>
    </p:spTree>
    <p:extLst>
      <p:ext uri="{BB962C8B-B14F-4D97-AF65-F5344CB8AC3E}">
        <p14:creationId xmlns:p14="http://schemas.microsoft.com/office/powerpoint/2010/main" val="1671907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27</a:t>
            </a:fld>
            <a:endParaRPr lang="cs-CZ"/>
          </a:p>
        </p:txBody>
      </p:sp>
    </p:spTree>
    <p:extLst>
      <p:ext uri="{BB962C8B-B14F-4D97-AF65-F5344CB8AC3E}">
        <p14:creationId xmlns:p14="http://schemas.microsoft.com/office/powerpoint/2010/main" val="2763599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28</a:t>
            </a:fld>
            <a:endParaRPr lang="cs-CZ"/>
          </a:p>
        </p:txBody>
      </p:sp>
    </p:spTree>
    <p:extLst>
      <p:ext uri="{BB962C8B-B14F-4D97-AF65-F5344CB8AC3E}">
        <p14:creationId xmlns:p14="http://schemas.microsoft.com/office/powerpoint/2010/main" val="21877370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29</a:t>
            </a:fld>
            <a:endParaRPr lang="cs-CZ"/>
          </a:p>
        </p:txBody>
      </p:sp>
    </p:spTree>
    <p:extLst>
      <p:ext uri="{BB962C8B-B14F-4D97-AF65-F5344CB8AC3E}">
        <p14:creationId xmlns:p14="http://schemas.microsoft.com/office/powerpoint/2010/main" val="576817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a:t>
            </a:fld>
            <a:endParaRPr lang="cs-CZ"/>
          </a:p>
        </p:txBody>
      </p:sp>
    </p:spTree>
    <p:extLst>
      <p:ext uri="{BB962C8B-B14F-4D97-AF65-F5344CB8AC3E}">
        <p14:creationId xmlns:p14="http://schemas.microsoft.com/office/powerpoint/2010/main" val="11611780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30</a:t>
            </a:fld>
            <a:endParaRPr lang="cs-CZ"/>
          </a:p>
        </p:txBody>
      </p:sp>
    </p:spTree>
    <p:extLst>
      <p:ext uri="{BB962C8B-B14F-4D97-AF65-F5344CB8AC3E}">
        <p14:creationId xmlns:p14="http://schemas.microsoft.com/office/powerpoint/2010/main" val="2367423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31</a:t>
            </a:fld>
            <a:endParaRPr lang="cs-CZ"/>
          </a:p>
        </p:txBody>
      </p:sp>
    </p:spTree>
    <p:extLst>
      <p:ext uri="{BB962C8B-B14F-4D97-AF65-F5344CB8AC3E}">
        <p14:creationId xmlns:p14="http://schemas.microsoft.com/office/powerpoint/2010/main" val="8900945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32</a:t>
            </a:fld>
            <a:endParaRPr lang="cs-CZ"/>
          </a:p>
        </p:txBody>
      </p:sp>
    </p:spTree>
    <p:extLst>
      <p:ext uri="{BB962C8B-B14F-4D97-AF65-F5344CB8AC3E}">
        <p14:creationId xmlns:p14="http://schemas.microsoft.com/office/powerpoint/2010/main" val="839404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33</a:t>
            </a:fld>
            <a:endParaRPr lang="cs-CZ"/>
          </a:p>
        </p:txBody>
      </p:sp>
    </p:spTree>
    <p:extLst>
      <p:ext uri="{BB962C8B-B14F-4D97-AF65-F5344CB8AC3E}">
        <p14:creationId xmlns:p14="http://schemas.microsoft.com/office/powerpoint/2010/main" val="33832616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34</a:t>
            </a:fld>
            <a:endParaRPr lang="cs-CZ"/>
          </a:p>
        </p:txBody>
      </p:sp>
    </p:spTree>
    <p:extLst>
      <p:ext uri="{BB962C8B-B14F-4D97-AF65-F5344CB8AC3E}">
        <p14:creationId xmlns:p14="http://schemas.microsoft.com/office/powerpoint/2010/main" val="22871401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35</a:t>
            </a:fld>
            <a:endParaRPr lang="cs-CZ"/>
          </a:p>
        </p:txBody>
      </p:sp>
    </p:spTree>
    <p:extLst>
      <p:ext uri="{BB962C8B-B14F-4D97-AF65-F5344CB8AC3E}">
        <p14:creationId xmlns:p14="http://schemas.microsoft.com/office/powerpoint/2010/main" val="15144687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cs-CZ"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36</a:t>
            </a:fld>
            <a:endParaRPr lang="cs-CZ"/>
          </a:p>
        </p:txBody>
      </p:sp>
    </p:spTree>
    <p:extLst>
      <p:ext uri="{BB962C8B-B14F-4D97-AF65-F5344CB8AC3E}">
        <p14:creationId xmlns:p14="http://schemas.microsoft.com/office/powerpoint/2010/main" val="22164673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37</a:t>
            </a:fld>
            <a:endParaRPr lang="cs-CZ"/>
          </a:p>
        </p:txBody>
      </p:sp>
    </p:spTree>
    <p:extLst>
      <p:ext uri="{BB962C8B-B14F-4D97-AF65-F5344CB8AC3E}">
        <p14:creationId xmlns:p14="http://schemas.microsoft.com/office/powerpoint/2010/main" val="3947241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38</a:t>
            </a:fld>
            <a:endParaRPr lang="cs-CZ"/>
          </a:p>
        </p:txBody>
      </p:sp>
    </p:spTree>
    <p:extLst>
      <p:ext uri="{BB962C8B-B14F-4D97-AF65-F5344CB8AC3E}">
        <p14:creationId xmlns:p14="http://schemas.microsoft.com/office/powerpoint/2010/main" val="33879555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39</a:t>
            </a:fld>
            <a:endParaRPr lang="cs-CZ"/>
          </a:p>
        </p:txBody>
      </p:sp>
    </p:spTree>
    <p:extLst>
      <p:ext uri="{BB962C8B-B14F-4D97-AF65-F5344CB8AC3E}">
        <p14:creationId xmlns:p14="http://schemas.microsoft.com/office/powerpoint/2010/main" val="368913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a:t>
            </a:fld>
            <a:endParaRPr lang="cs-CZ"/>
          </a:p>
        </p:txBody>
      </p:sp>
    </p:spTree>
    <p:extLst>
      <p:ext uri="{BB962C8B-B14F-4D97-AF65-F5344CB8AC3E}">
        <p14:creationId xmlns:p14="http://schemas.microsoft.com/office/powerpoint/2010/main" val="37835204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40</a:t>
            </a:fld>
            <a:endParaRPr lang="cs-CZ"/>
          </a:p>
        </p:txBody>
      </p:sp>
    </p:spTree>
    <p:extLst>
      <p:ext uri="{BB962C8B-B14F-4D97-AF65-F5344CB8AC3E}">
        <p14:creationId xmlns:p14="http://schemas.microsoft.com/office/powerpoint/2010/main" val="6062055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41</a:t>
            </a:fld>
            <a:endParaRPr lang="cs-CZ"/>
          </a:p>
        </p:txBody>
      </p:sp>
    </p:spTree>
    <p:extLst>
      <p:ext uri="{BB962C8B-B14F-4D97-AF65-F5344CB8AC3E}">
        <p14:creationId xmlns:p14="http://schemas.microsoft.com/office/powerpoint/2010/main" val="2101239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42</a:t>
            </a:fld>
            <a:endParaRPr lang="cs-CZ"/>
          </a:p>
        </p:txBody>
      </p:sp>
    </p:spTree>
    <p:extLst>
      <p:ext uri="{BB962C8B-B14F-4D97-AF65-F5344CB8AC3E}">
        <p14:creationId xmlns:p14="http://schemas.microsoft.com/office/powerpoint/2010/main" val="2660981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43</a:t>
            </a:fld>
            <a:endParaRPr lang="cs-CZ"/>
          </a:p>
        </p:txBody>
      </p:sp>
    </p:spTree>
    <p:extLst>
      <p:ext uri="{BB962C8B-B14F-4D97-AF65-F5344CB8AC3E}">
        <p14:creationId xmlns:p14="http://schemas.microsoft.com/office/powerpoint/2010/main" val="33506341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44</a:t>
            </a:fld>
            <a:endParaRPr lang="cs-CZ"/>
          </a:p>
        </p:txBody>
      </p:sp>
    </p:spTree>
    <p:extLst>
      <p:ext uri="{BB962C8B-B14F-4D97-AF65-F5344CB8AC3E}">
        <p14:creationId xmlns:p14="http://schemas.microsoft.com/office/powerpoint/2010/main" val="16354924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45</a:t>
            </a:fld>
            <a:endParaRPr lang="cs-CZ"/>
          </a:p>
        </p:txBody>
      </p:sp>
    </p:spTree>
    <p:extLst>
      <p:ext uri="{BB962C8B-B14F-4D97-AF65-F5344CB8AC3E}">
        <p14:creationId xmlns:p14="http://schemas.microsoft.com/office/powerpoint/2010/main" val="31430566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46</a:t>
            </a:fld>
            <a:endParaRPr lang="cs-CZ"/>
          </a:p>
        </p:txBody>
      </p:sp>
    </p:spTree>
    <p:extLst>
      <p:ext uri="{BB962C8B-B14F-4D97-AF65-F5344CB8AC3E}">
        <p14:creationId xmlns:p14="http://schemas.microsoft.com/office/powerpoint/2010/main" val="21252556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47</a:t>
            </a:fld>
            <a:endParaRPr lang="cs-CZ"/>
          </a:p>
        </p:txBody>
      </p:sp>
    </p:spTree>
    <p:extLst>
      <p:ext uri="{BB962C8B-B14F-4D97-AF65-F5344CB8AC3E}">
        <p14:creationId xmlns:p14="http://schemas.microsoft.com/office/powerpoint/2010/main" val="21803138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cs-CZ"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48</a:t>
            </a:fld>
            <a:endParaRPr lang="cs-CZ"/>
          </a:p>
        </p:txBody>
      </p:sp>
    </p:spTree>
    <p:extLst>
      <p:ext uri="{BB962C8B-B14F-4D97-AF65-F5344CB8AC3E}">
        <p14:creationId xmlns:p14="http://schemas.microsoft.com/office/powerpoint/2010/main" val="7253164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49</a:t>
            </a:fld>
            <a:endParaRPr lang="cs-CZ"/>
          </a:p>
        </p:txBody>
      </p:sp>
    </p:spTree>
    <p:extLst>
      <p:ext uri="{BB962C8B-B14F-4D97-AF65-F5344CB8AC3E}">
        <p14:creationId xmlns:p14="http://schemas.microsoft.com/office/powerpoint/2010/main" val="2800102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cs-CZ" sz="1800" b="0" i="0" u="none" strike="noStrike" kern="1200" baseline="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a:t>
            </a:fld>
            <a:endParaRPr lang="cs-CZ"/>
          </a:p>
        </p:txBody>
      </p:sp>
    </p:spTree>
    <p:extLst>
      <p:ext uri="{BB962C8B-B14F-4D97-AF65-F5344CB8AC3E}">
        <p14:creationId xmlns:p14="http://schemas.microsoft.com/office/powerpoint/2010/main" val="857232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6</a:t>
            </a:fld>
            <a:endParaRPr lang="cs-CZ"/>
          </a:p>
        </p:txBody>
      </p:sp>
    </p:spTree>
    <p:extLst>
      <p:ext uri="{BB962C8B-B14F-4D97-AF65-F5344CB8AC3E}">
        <p14:creationId xmlns:p14="http://schemas.microsoft.com/office/powerpoint/2010/main" val="1802028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7</a:t>
            </a:fld>
            <a:endParaRPr lang="cs-CZ"/>
          </a:p>
        </p:txBody>
      </p:sp>
    </p:spTree>
    <p:extLst>
      <p:ext uri="{BB962C8B-B14F-4D97-AF65-F5344CB8AC3E}">
        <p14:creationId xmlns:p14="http://schemas.microsoft.com/office/powerpoint/2010/main" val="1204551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8</a:t>
            </a:fld>
            <a:endParaRPr lang="cs-CZ"/>
          </a:p>
        </p:txBody>
      </p:sp>
    </p:spTree>
    <p:extLst>
      <p:ext uri="{BB962C8B-B14F-4D97-AF65-F5344CB8AC3E}">
        <p14:creationId xmlns:p14="http://schemas.microsoft.com/office/powerpoint/2010/main" val="15382953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9</a:t>
            </a:fld>
            <a:endParaRPr lang="cs-CZ"/>
          </a:p>
        </p:txBody>
      </p:sp>
    </p:spTree>
    <p:extLst>
      <p:ext uri="{BB962C8B-B14F-4D97-AF65-F5344CB8AC3E}">
        <p14:creationId xmlns:p14="http://schemas.microsoft.com/office/powerpoint/2010/main" val="1044210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DFFA-9D1A-4330-9951-DABB34E567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cs-CZ"/>
          </a:p>
        </p:txBody>
      </p:sp>
      <p:sp>
        <p:nvSpPr>
          <p:cNvPr id="3" name="Subtitle 2">
            <a:extLst>
              <a:ext uri="{FF2B5EF4-FFF2-40B4-BE49-F238E27FC236}">
                <a16:creationId xmlns:a16="http://schemas.microsoft.com/office/drawing/2014/main" id="{06E65521-16B0-4F66-85F0-55D42A5E00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cs-CZ"/>
          </a:p>
        </p:txBody>
      </p:sp>
      <p:sp>
        <p:nvSpPr>
          <p:cNvPr id="4" name="Date Placeholder 3">
            <a:extLst>
              <a:ext uri="{FF2B5EF4-FFF2-40B4-BE49-F238E27FC236}">
                <a16:creationId xmlns:a16="http://schemas.microsoft.com/office/drawing/2014/main" id="{5F082AD5-04ED-471E-BA7C-4831E873237F}"/>
              </a:ext>
            </a:extLst>
          </p:cNvPr>
          <p:cNvSpPr>
            <a:spLocks noGrp="1"/>
          </p:cNvSpPr>
          <p:nvPr>
            <p:ph type="dt" sz="half" idx="10"/>
          </p:nvPr>
        </p:nvSpPr>
        <p:spPr/>
        <p:txBody>
          <a:bodyPr/>
          <a:lstStyle/>
          <a:p>
            <a:fld id="{86481774-1402-4776-8C6D-221A2E9FF79D}" type="datetimeFigureOut">
              <a:rPr lang="cs-CZ" smtClean="0"/>
              <a:t>20.03.2024</a:t>
            </a:fld>
            <a:endParaRPr lang="cs-CZ"/>
          </a:p>
        </p:txBody>
      </p:sp>
      <p:sp>
        <p:nvSpPr>
          <p:cNvPr id="5" name="Footer Placeholder 4">
            <a:extLst>
              <a:ext uri="{FF2B5EF4-FFF2-40B4-BE49-F238E27FC236}">
                <a16:creationId xmlns:a16="http://schemas.microsoft.com/office/drawing/2014/main" id="{231FB8B4-C700-41F0-B6C9-812096348B80}"/>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A86035A5-31DA-4BA6-9CCE-322B6A0E83EF}"/>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4281160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E0CEF-4875-499E-9120-985CD1D53A34}"/>
              </a:ext>
            </a:extLst>
          </p:cNvPr>
          <p:cNvSpPr>
            <a:spLocks noGrp="1"/>
          </p:cNvSpPr>
          <p:nvPr>
            <p:ph type="title"/>
          </p:nvPr>
        </p:nvSpPr>
        <p:spPr/>
        <p:txBody>
          <a:bodyPr/>
          <a:lstStyle/>
          <a:p>
            <a:r>
              <a:rPr lang="en-US"/>
              <a:t>Click to edit Master title style</a:t>
            </a:r>
            <a:endParaRPr lang="cs-CZ"/>
          </a:p>
        </p:txBody>
      </p:sp>
      <p:sp>
        <p:nvSpPr>
          <p:cNvPr id="3" name="Vertical Text Placeholder 2">
            <a:extLst>
              <a:ext uri="{FF2B5EF4-FFF2-40B4-BE49-F238E27FC236}">
                <a16:creationId xmlns:a16="http://schemas.microsoft.com/office/drawing/2014/main" id="{3F419E50-C9C8-443C-97D9-20562449DF3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763576EF-C1DE-4C15-8D82-83A09EE55755}"/>
              </a:ext>
            </a:extLst>
          </p:cNvPr>
          <p:cNvSpPr>
            <a:spLocks noGrp="1"/>
          </p:cNvSpPr>
          <p:nvPr>
            <p:ph type="dt" sz="half" idx="10"/>
          </p:nvPr>
        </p:nvSpPr>
        <p:spPr/>
        <p:txBody>
          <a:bodyPr/>
          <a:lstStyle/>
          <a:p>
            <a:fld id="{86481774-1402-4776-8C6D-221A2E9FF79D}" type="datetimeFigureOut">
              <a:rPr lang="cs-CZ" smtClean="0"/>
              <a:t>20.03.2024</a:t>
            </a:fld>
            <a:endParaRPr lang="cs-CZ"/>
          </a:p>
        </p:txBody>
      </p:sp>
      <p:sp>
        <p:nvSpPr>
          <p:cNvPr id="5" name="Footer Placeholder 4">
            <a:extLst>
              <a:ext uri="{FF2B5EF4-FFF2-40B4-BE49-F238E27FC236}">
                <a16:creationId xmlns:a16="http://schemas.microsoft.com/office/drawing/2014/main" id="{D4B774C1-49C1-4545-8E2B-69D749A0C1BF}"/>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1122F547-1856-45C3-B2A2-EB181B871321}"/>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61403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BDDA8F-D036-4768-A58A-A83B572D03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cs-CZ"/>
          </a:p>
        </p:txBody>
      </p:sp>
      <p:sp>
        <p:nvSpPr>
          <p:cNvPr id="3" name="Vertical Text Placeholder 2">
            <a:extLst>
              <a:ext uri="{FF2B5EF4-FFF2-40B4-BE49-F238E27FC236}">
                <a16:creationId xmlns:a16="http://schemas.microsoft.com/office/drawing/2014/main" id="{B56B8DB6-6C0A-4181-9F55-97CA06D9F37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AE6EA626-0132-4015-B68A-1934D80B6E00}"/>
              </a:ext>
            </a:extLst>
          </p:cNvPr>
          <p:cNvSpPr>
            <a:spLocks noGrp="1"/>
          </p:cNvSpPr>
          <p:nvPr>
            <p:ph type="dt" sz="half" idx="10"/>
          </p:nvPr>
        </p:nvSpPr>
        <p:spPr/>
        <p:txBody>
          <a:bodyPr/>
          <a:lstStyle/>
          <a:p>
            <a:fld id="{86481774-1402-4776-8C6D-221A2E9FF79D}" type="datetimeFigureOut">
              <a:rPr lang="cs-CZ" smtClean="0"/>
              <a:t>20.03.2024</a:t>
            </a:fld>
            <a:endParaRPr lang="cs-CZ"/>
          </a:p>
        </p:txBody>
      </p:sp>
      <p:sp>
        <p:nvSpPr>
          <p:cNvPr id="5" name="Footer Placeholder 4">
            <a:extLst>
              <a:ext uri="{FF2B5EF4-FFF2-40B4-BE49-F238E27FC236}">
                <a16:creationId xmlns:a16="http://schemas.microsoft.com/office/drawing/2014/main" id="{0142E6CD-1987-4A46-B9DD-2026247B27B7}"/>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738A1DD5-BBF3-4D55-A618-82E2710CEFAE}"/>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1441619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57B7E-6AAA-4A80-9A6D-14E274F14279}"/>
              </a:ext>
            </a:extLst>
          </p:cNvPr>
          <p:cNvSpPr>
            <a:spLocks noGrp="1"/>
          </p:cNvSpPr>
          <p:nvPr>
            <p:ph type="title"/>
          </p:nvPr>
        </p:nvSpPr>
        <p:spPr/>
        <p:txBody>
          <a:bodyPr/>
          <a:lstStyle/>
          <a:p>
            <a:r>
              <a:rPr lang="en-US"/>
              <a:t>Click to edit Master title style</a:t>
            </a:r>
            <a:endParaRPr lang="cs-CZ"/>
          </a:p>
        </p:txBody>
      </p:sp>
      <p:sp>
        <p:nvSpPr>
          <p:cNvPr id="3" name="Content Placeholder 2">
            <a:extLst>
              <a:ext uri="{FF2B5EF4-FFF2-40B4-BE49-F238E27FC236}">
                <a16:creationId xmlns:a16="http://schemas.microsoft.com/office/drawing/2014/main" id="{92A16BA5-7F07-4EDD-8D5D-A4E5BCAEC07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DC40ACE5-EF65-45A8-84A7-282E1AC59746}"/>
              </a:ext>
            </a:extLst>
          </p:cNvPr>
          <p:cNvSpPr>
            <a:spLocks noGrp="1"/>
          </p:cNvSpPr>
          <p:nvPr>
            <p:ph type="dt" sz="half" idx="10"/>
          </p:nvPr>
        </p:nvSpPr>
        <p:spPr/>
        <p:txBody>
          <a:bodyPr/>
          <a:lstStyle/>
          <a:p>
            <a:fld id="{86481774-1402-4776-8C6D-221A2E9FF79D}" type="datetimeFigureOut">
              <a:rPr lang="cs-CZ" smtClean="0"/>
              <a:t>20.03.2024</a:t>
            </a:fld>
            <a:endParaRPr lang="cs-CZ"/>
          </a:p>
        </p:txBody>
      </p:sp>
      <p:sp>
        <p:nvSpPr>
          <p:cNvPr id="5" name="Footer Placeholder 4">
            <a:extLst>
              <a:ext uri="{FF2B5EF4-FFF2-40B4-BE49-F238E27FC236}">
                <a16:creationId xmlns:a16="http://schemas.microsoft.com/office/drawing/2014/main" id="{67E3C34B-188A-47A9-B4AD-8D8901E5BF6B}"/>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17403D3A-D803-431B-A7F4-DEBBA450AAB5}"/>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2767411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1A82-D520-4E18-B991-88488A05E9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cs-CZ"/>
          </a:p>
        </p:txBody>
      </p:sp>
      <p:sp>
        <p:nvSpPr>
          <p:cNvPr id="3" name="Text Placeholder 2">
            <a:extLst>
              <a:ext uri="{FF2B5EF4-FFF2-40B4-BE49-F238E27FC236}">
                <a16:creationId xmlns:a16="http://schemas.microsoft.com/office/drawing/2014/main" id="{C80F221A-8039-40D8-8BF3-11AA38B897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680F197-00D2-4F2B-AEA7-23A8A7A0A8A3}"/>
              </a:ext>
            </a:extLst>
          </p:cNvPr>
          <p:cNvSpPr>
            <a:spLocks noGrp="1"/>
          </p:cNvSpPr>
          <p:nvPr>
            <p:ph type="dt" sz="half" idx="10"/>
          </p:nvPr>
        </p:nvSpPr>
        <p:spPr/>
        <p:txBody>
          <a:bodyPr/>
          <a:lstStyle/>
          <a:p>
            <a:fld id="{86481774-1402-4776-8C6D-221A2E9FF79D}" type="datetimeFigureOut">
              <a:rPr lang="cs-CZ" smtClean="0"/>
              <a:t>20.03.2024</a:t>
            </a:fld>
            <a:endParaRPr lang="cs-CZ"/>
          </a:p>
        </p:txBody>
      </p:sp>
      <p:sp>
        <p:nvSpPr>
          <p:cNvPr id="5" name="Footer Placeholder 4">
            <a:extLst>
              <a:ext uri="{FF2B5EF4-FFF2-40B4-BE49-F238E27FC236}">
                <a16:creationId xmlns:a16="http://schemas.microsoft.com/office/drawing/2014/main" id="{6B778409-D3FE-4151-9B6C-B1C5089FFE78}"/>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9AFAEEB1-BE45-4B9E-A565-53593E3DF744}"/>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1443374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8EF5-FF45-415D-8D33-D1506B1D6BB5}"/>
              </a:ext>
            </a:extLst>
          </p:cNvPr>
          <p:cNvSpPr>
            <a:spLocks noGrp="1"/>
          </p:cNvSpPr>
          <p:nvPr>
            <p:ph type="title"/>
          </p:nvPr>
        </p:nvSpPr>
        <p:spPr/>
        <p:txBody>
          <a:bodyPr/>
          <a:lstStyle/>
          <a:p>
            <a:r>
              <a:rPr lang="en-US"/>
              <a:t>Click to edit Master title style</a:t>
            </a:r>
            <a:endParaRPr lang="cs-CZ"/>
          </a:p>
        </p:txBody>
      </p:sp>
      <p:sp>
        <p:nvSpPr>
          <p:cNvPr id="3" name="Content Placeholder 2">
            <a:extLst>
              <a:ext uri="{FF2B5EF4-FFF2-40B4-BE49-F238E27FC236}">
                <a16:creationId xmlns:a16="http://schemas.microsoft.com/office/drawing/2014/main" id="{40388C23-D079-493A-B732-EC264822DCC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Content Placeholder 3">
            <a:extLst>
              <a:ext uri="{FF2B5EF4-FFF2-40B4-BE49-F238E27FC236}">
                <a16:creationId xmlns:a16="http://schemas.microsoft.com/office/drawing/2014/main" id="{CA5CB92C-4C49-48C0-8680-DC0B2644B28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Date Placeholder 4">
            <a:extLst>
              <a:ext uri="{FF2B5EF4-FFF2-40B4-BE49-F238E27FC236}">
                <a16:creationId xmlns:a16="http://schemas.microsoft.com/office/drawing/2014/main" id="{C830FC6F-BF12-4859-8ECE-6731147BD197}"/>
              </a:ext>
            </a:extLst>
          </p:cNvPr>
          <p:cNvSpPr>
            <a:spLocks noGrp="1"/>
          </p:cNvSpPr>
          <p:nvPr>
            <p:ph type="dt" sz="half" idx="10"/>
          </p:nvPr>
        </p:nvSpPr>
        <p:spPr/>
        <p:txBody>
          <a:bodyPr/>
          <a:lstStyle/>
          <a:p>
            <a:fld id="{86481774-1402-4776-8C6D-221A2E9FF79D}" type="datetimeFigureOut">
              <a:rPr lang="cs-CZ" smtClean="0"/>
              <a:t>20.03.2024</a:t>
            </a:fld>
            <a:endParaRPr lang="cs-CZ"/>
          </a:p>
        </p:txBody>
      </p:sp>
      <p:sp>
        <p:nvSpPr>
          <p:cNvPr id="6" name="Footer Placeholder 5">
            <a:extLst>
              <a:ext uri="{FF2B5EF4-FFF2-40B4-BE49-F238E27FC236}">
                <a16:creationId xmlns:a16="http://schemas.microsoft.com/office/drawing/2014/main" id="{CD1AA946-4580-4937-84B5-3CC9C2B7DC79}"/>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92DE52E4-91E7-42B3-A101-B45964F82625}"/>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441457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BCDD8-4204-4150-AD6E-2CA9D825E453}"/>
              </a:ext>
            </a:extLst>
          </p:cNvPr>
          <p:cNvSpPr>
            <a:spLocks noGrp="1"/>
          </p:cNvSpPr>
          <p:nvPr>
            <p:ph type="title"/>
          </p:nvPr>
        </p:nvSpPr>
        <p:spPr>
          <a:xfrm>
            <a:off x="839788" y="365125"/>
            <a:ext cx="10515600" cy="1325563"/>
          </a:xfrm>
        </p:spPr>
        <p:txBody>
          <a:bodyPr/>
          <a:lstStyle/>
          <a:p>
            <a:r>
              <a:rPr lang="en-US"/>
              <a:t>Click to edit Master title style</a:t>
            </a:r>
            <a:endParaRPr lang="cs-CZ"/>
          </a:p>
        </p:txBody>
      </p:sp>
      <p:sp>
        <p:nvSpPr>
          <p:cNvPr id="3" name="Text Placeholder 2">
            <a:extLst>
              <a:ext uri="{FF2B5EF4-FFF2-40B4-BE49-F238E27FC236}">
                <a16:creationId xmlns:a16="http://schemas.microsoft.com/office/drawing/2014/main" id="{9C72C499-7409-4E0C-9AB5-D3F0A68D8D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C7DED4C-D3A6-4D0F-A8A5-7238144751D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Text Placeholder 4">
            <a:extLst>
              <a:ext uri="{FF2B5EF4-FFF2-40B4-BE49-F238E27FC236}">
                <a16:creationId xmlns:a16="http://schemas.microsoft.com/office/drawing/2014/main" id="{5E096541-DFFA-48E6-9153-7427D6111E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61DA8F3-B2E2-461C-9F08-387CD43AFC2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7" name="Date Placeholder 6">
            <a:extLst>
              <a:ext uri="{FF2B5EF4-FFF2-40B4-BE49-F238E27FC236}">
                <a16:creationId xmlns:a16="http://schemas.microsoft.com/office/drawing/2014/main" id="{3A71D8CE-048D-4BC4-B8BD-261470DA5D50}"/>
              </a:ext>
            </a:extLst>
          </p:cNvPr>
          <p:cNvSpPr>
            <a:spLocks noGrp="1"/>
          </p:cNvSpPr>
          <p:nvPr>
            <p:ph type="dt" sz="half" idx="10"/>
          </p:nvPr>
        </p:nvSpPr>
        <p:spPr/>
        <p:txBody>
          <a:bodyPr/>
          <a:lstStyle/>
          <a:p>
            <a:fld id="{86481774-1402-4776-8C6D-221A2E9FF79D}" type="datetimeFigureOut">
              <a:rPr lang="cs-CZ" smtClean="0"/>
              <a:t>20.03.2024</a:t>
            </a:fld>
            <a:endParaRPr lang="cs-CZ"/>
          </a:p>
        </p:txBody>
      </p:sp>
      <p:sp>
        <p:nvSpPr>
          <p:cNvPr id="8" name="Footer Placeholder 7">
            <a:extLst>
              <a:ext uri="{FF2B5EF4-FFF2-40B4-BE49-F238E27FC236}">
                <a16:creationId xmlns:a16="http://schemas.microsoft.com/office/drawing/2014/main" id="{5B87704E-6FCC-4C4A-B115-4F7F71FA459F}"/>
              </a:ext>
            </a:extLst>
          </p:cNvPr>
          <p:cNvSpPr>
            <a:spLocks noGrp="1"/>
          </p:cNvSpPr>
          <p:nvPr>
            <p:ph type="ftr" sz="quarter" idx="11"/>
          </p:nvPr>
        </p:nvSpPr>
        <p:spPr/>
        <p:txBody>
          <a:bodyPr/>
          <a:lstStyle/>
          <a:p>
            <a:endParaRPr lang="cs-CZ"/>
          </a:p>
        </p:txBody>
      </p:sp>
      <p:sp>
        <p:nvSpPr>
          <p:cNvPr id="9" name="Slide Number Placeholder 8">
            <a:extLst>
              <a:ext uri="{FF2B5EF4-FFF2-40B4-BE49-F238E27FC236}">
                <a16:creationId xmlns:a16="http://schemas.microsoft.com/office/drawing/2014/main" id="{5737D539-45E7-442E-8AA8-2B514F8851DA}"/>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4131529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95B3D-A895-48C4-8771-C73F34902252}"/>
              </a:ext>
            </a:extLst>
          </p:cNvPr>
          <p:cNvSpPr>
            <a:spLocks noGrp="1"/>
          </p:cNvSpPr>
          <p:nvPr>
            <p:ph type="title"/>
          </p:nvPr>
        </p:nvSpPr>
        <p:spPr/>
        <p:txBody>
          <a:bodyPr/>
          <a:lstStyle/>
          <a:p>
            <a:r>
              <a:rPr lang="en-US"/>
              <a:t>Click to edit Master title style</a:t>
            </a:r>
            <a:endParaRPr lang="cs-CZ"/>
          </a:p>
        </p:txBody>
      </p:sp>
      <p:sp>
        <p:nvSpPr>
          <p:cNvPr id="3" name="Date Placeholder 2">
            <a:extLst>
              <a:ext uri="{FF2B5EF4-FFF2-40B4-BE49-F238E27FC236}">
                <a16:creationId xmlns:a16="http://schemas.microsoft.com/office/drawing/2014/main" id="{CE4E7767-8A6E-441A-B5F3-AE2E2AE077DC}"/>
              </a:ext>
            </a:extLst>
          </p:cNvPr>
          <p:cNvSpPr>
            <a:spLocks noGrp="1"/>
          </p:cNvSpPr>
          <p:nvPr>
            <p:ph type="dt" sz="half" idx="10"/>
          </p:nvPr>
        </p:nvSpPr>
        <p:spPr/>
        <p:txBody>
          <a:bodyPr/>
          <a:lstStyle/>
          <a:p>
            <a:fld id="{86481774-1402-4776-8C6D-221A2E9FF79D}" type="datetimeFigureOut">
              <a:rPr lang="cs-CZ" smtClean="0"/>
              <a:t>20.03.2024</a:t>
            </a:fld>
            <a:endParaRPr lang="cs-CZ"/>
          </a:p>
        </p:txBody>
      </p:sp>
      <p:sp>
        <p:nvSpPr>
          <p:cNvPr id="4" name="Footer Placeholder 3">
            <a:extLst>
              <a:ext uri="{FF2B5EF4-FFF2-40B4-BE49-F238E27FC236}">
                <a16:creationId xmlns:a16="http://schemas.microsoft.com/office/drawing/2014/main" id="{3A00AD99-97E3-45D9-B8AA-0EE56D2B4B28}"/>
              </a:ext>
            </a:extLst>
          </p:cNvPr>
          <p:cNvSpPr>
            <a:spLocks noGrp="1"/>
          </p:cNvSpPr>
          <p:nvPr>
            <p:ph type="ftr" sz="quarter" idx="11"/>
          </p:nvPr>
        </p:nvSpPr>
        <p:spPr/>
        <p:txBody>
          <a:bodyPr/>
          <a:lstStyle/>
          <a:p>
            <a:endParaRPr lang="cs-CZ"/>
          </a:p>
        </p:txBody>
      </p:sp>
      <p:sp>
        <p:nvSpPr>
          <p:cNvPr id="5" name="Slide Number Placeholder 4">
            <a:extLst>
              <a:ext uri="{FF2B5EF4-FFF2-40B4-BE49-F238E27FC236}">
                <a16:creationId xmlns:a16="http://schemas.microsoft.com/office/drawing/2014/main" id="{28B98856-6D8E-4D32-866A-7EADAF8C2341}"/>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1858775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5D3D7D-A68B-4112-B083-09E42F61E915}"/>
              </a:ext>
            </a:extLst>
          </p:cNvPr>
          <p:cNvSpPr>
            <a:spLocks noGrp="1"/>
          </p:cNvSpPr>
          <p:nvPr>
            <p:ph type="dt" sz="half" idx="10"/>
          </p:nvPr>
        </p:nvSpPr>
        <p:spPr/>
        <p:txBody>
          <a:bodyPr/>
          <a:lstStyle/>
          <a:p>
            <a:fld id="{86481774-1402-4776-8C6D-221A2E9FF79D}" type="datetimeFigureOut">
              <a:rPr lang="cs-CZ" smtClean="0"/>
              <a:t>20.03.2024</a:t>
            </a:fld>
            <a:endParaRPr lang="cs-CZ"/>
          </a:p>
        </p:txBody>
      </p:sp>
      <p:sp>
        <p:nvSpPr>
          <p:cNvPr id="3" name="Footer Placeholder 2">
            <a:extLst>
              <a:ext uri="{FF2B5EF4-FFF2-40B4-BE49-F238E27FC236}">
                <a16:creationId xmlns:a16="http://schemas.microsoft.com/office/drawing/2014/main" id="{DE813406-78F5-4FB5-A427-8DEC922EEB70}"/>
              </a:ext>
            </a:extLst>
          </p:cNvPr>
          <p:cNvSpPr>
            <a:spLocks noGrp="1"/>
          </p:cNvSpPr>
          <p:nvPr>
            <p:ph type="ftr" sz="quarter" idx="11"/>
          </p:nvPr>
        </p:nvSpPr>
        <p:spPr/>
        <p:txBody>
          <a:bodyPr/>
          <a:lstStyle/>
          <a:p>
            <a:endParaRPr lang="cs-CZ"/>
          </a:p>
        </p:txBody>
      </p:sp>
      <p:sp>
        <p:nvSpPr>
          <p:cNvPr id="4" name="Slide Number Placeholder 3">
            <a:extLst>
              <a:ext uri="{FF2B5EF4-FFF2-40B4-BE49-F238E27FC236}">
                <a16:creationId xmlns:a16="http://schemas.microsoft.com/office/drawing/2014/main" id="{B0D806C0-5483-4749-AADD-089D390385A6}"/>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4138110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3DCB1-44CE-48A3-B695-6729ACC58E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s-CZ"/>
          </a:p>
        </p:txBody>
      </p:sp>
      <p:sp>
        <p:nvSpPr>
          <p:cNvPr id="3" name="Content Placeholder 2">
            <a:extLst>
              <a:ext uri="{FF2B5EF4-FFF2-40B4-BE49-F238E27FC236}">
                <a16:creationId xmlns:a16="http://schemas.microsoft.com/office/drawing/2014/main" id="{3B9516D8-1CFF-4D5B-9E55-8ED61D1139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Text Placeholder 3">
            <a:extLst>
              <a:ext uri="{FF2B5EF4-FFF2-40B4-BE49-F238E27FC236}">
                <a16:creationId xmlns:a16="http://schemas.microsoft.com/office/drawing/2014/main" id="{85B0322E-23F8-48D4-8C17-A8CC00AF3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C26037-B8E3-492C-8079-AE3D656DE454}"/>
              </a:ext>
            </a:extLst>
          </p:cNvPr>
          <p:cNvSpPr>
            <a:spLocks noGrp="1"/>
          </p:cNvSpPr>
          <p:nvPr>
            <p:ph type="dt" sz="half" idx="10"/>
          </p:nvPr>
        </p:nvSpPr>
        <p:spPr/>
        <p:txBody>
          <a:bodyPr/>
          <a:lstStyle/>
          <a:p>
            <a:fld id="{86481774-1402-4776-8C6D-221A2E9FF79D}" type="datetimeFigureOut">
              <a:rPr lang="cs-CZ" smtClean="0"/>
              <a:t>20.03.2024</a:t>
            </a:fld>
            <a:endParaRPr lang="cs-CZ"/>
          </a:p>
        </p:txBody>
      </p:sp>
      <p:sp>
        <p:nvSpPr>
          <p:cNvPr id="6" name="Footer Placeholder 5">
            <a:extLst>
              <a:ext uri="{FF2B5EF4-FFF2-40B4-BE49-F238E27FC236}">
                <a16:creationId xmlns:a16="http://schemas.microsoft.com/office/drawing/2014/main" id="{7CCC5BCB-4EDE-46A0-8CC2-87412A1918AF}"/>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BA186CF9-D190-4973-A74D-C94FAAF43B18}"/>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2081710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B8785-B6E1-4102-840F-D567877F8B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s-CZ"/>
          </a:p>
        </p:txBody>
      </p:sp>
      <p:sp>
        <p:nvSpPr>
          <p:cNvPr id="3" name="Picture Placeholder 2">
            <a:extLst>
              <a:ext uri="{FF2B5EF4-FFF2-40B4-BE49-F238E27FC236}">
                <a16:creationId xmlns:a16="http://schemas.microsoft.com/office/drawing/2014/main" id="{22F6193E-B845-404E-A9CF-0F8DF7046A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Text Placeholder 3">
            <a:extLst>
              <a:ext uri="{FF2B5EF4-FFF2-40B4-BE49-F238E27FC236}">
                <a16:creationId xmlns:a16="http://schemas.microsoft.com/office/drawing/2014/main" id="{3D3AE95B-A2EF-4905-88A8-366AFFE35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A30EB9-FE68-4708-A66A-8C010E463FEF}"/>
              </a:ext>
            </a:extLst>
          </p:cNvPr>
          <p:cNvSpPr>
            <a:spLocks noGrp="1"/>
          </p:cNvSpPr>
          <p:nvPr>
            <p:ph type="dt" sz="half" idx="10"/>
          </p:nvPr>
        </p:nvSpPr>
        <p:spPr/>
        <p:txBody>
          <a:bodyPr/>
          <a:lstStyle/>
          <a:p>
            <a:fld id="{86481774-1402-4776-8C6D-221A2E9FF79D}" type="datetimeFigureOut">
              <a:rPr lang="cs-CZ" smtClean="0"/>
              <a:t>20.03.2024</a:t>
            </a:fld>
            <a:endParaRPr lang="cs-CZ"/>
          </a:p>
        </p:txBody>
      </p:sp>
      <p:sp>
        <p:nvSpPr>
          <p:cNvPr id="6" name="Footer Placeholder 5">
            <a:extLst>
              <a:ext uri="{FF2B5EF4-FFF2-40B4-BE49-F238E27FC236}">
                <a16:creationId xmlns:a16="http://schemas.microsoft.com/office/drawing/2014/main" id="{B12FD78F-C197-4AAD-A917-5F03759DD9B1}"/>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00E9A304-74C4-4433-83DB-F854A0DC5E29}"/>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3841573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D66783-F655-41DF-A6B6-45A9FEC15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0B5AA6AF-D6CC-45E4-8C35-74B5C62880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3FBBFC0B-6180-4C84-825B-36B8D517D8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81774-1402-4776-8C6D-221A2E9FF79D}" type="datetimeFigureOut">
              <a:rPr lang="cs-CZ" smtClean="0"/>
              <a:t>20.03.2024</a:t>
            </a:fld>
            <a:endParaRPr lang="cs-CZ"/>
          </a:p>
        </p:txBody>
      </p:sp>
      <p:sp>
        <p:nvSpPr>
          <p:cNvPr id="5" name="Footer Placeholder 4">
            <a:extLst>
              <a:ext uri="{FF2B5EF4-FFF2-40B4-BE49-F238E27FC236}">
                <a16:creationId xmlns:a16="http://schemas.microsoft.com/office/drawing/2014/main" id="{C06C50EB-9A44-4B1E-AD03-FDC0BBFA83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Slide Number Placeholder 5">
            <a:extLst>
              <a:ext uri="{FF2B5EF4-FFF2-40B4-BE49-F238E27FC236}">
                <a16:creationId xmlns:a16="http://schemas.microsoft.com/office/drawing/2014/main" id="{BC1AFE62-2CB8-4304-8181-B190F867F1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02B88A-0953-46DE-8FC8-78BBA31B38BB}" type="slidenum">
              <a:rPr lang="cs-CZ" smtClean="0"/>
              <a:t>‹#›</a:t>
            </a:fld>
            <a:endParaRPr lang="cs-CZ"/>
          </a:p>
        </p:txBody>
      </p:sp>
    </p:spTree>
    <p:extLst>
      <p:ext uri="{BB962C8B-B14F-4D97-AF65-F5344CB8AC3E}">
        <p14:creationId xmlns:p14="http://schemas.microsoft.com/office/powerpoint/2010/main" val="2058513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notesSlide" Target="../notesSlides/notesSlide22.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chathamhouse.org/2018/06/making-concretechange-innovation-low-carbon-cement-and-concrete"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B0C33-7623-4C74-A8CC-603D356BCED3}"/>
              </a:ext>
            </a:extLst>
          </p:cNvPr>
          <p:cNvSpPr>
            <a:spLocks noGrp="1"/>
          </p:cNvSpPr>
          <p:nvPr>
            <p:ph type="ctrTitle"/>
          </p:nvPr>
        </p:nvSpPr>
        <p:spPr>
          <a:xfrm>
            <a:off x="425089" y="4305712"/>
            <a:ext cx="11341822" cy="2387600"/>
          </a:xfrm>
        </p:spPr>
        <p:txBody>
          <a:bodyPr>
            <a:normAutofit/>
          </a:bodyPr>
          <a:lstStyle/>
          <a:p>
            <a:r>
              <a:rPr lang="cs-CZ" err="1"/>
              <a:t>Topic</a:t>
            </a:r>
            <a:r>
              <a:rPr lang="cs-CZ"/>
              <a:t> </a:t>
            </a:r>
            <a:r>
              <a:rPr lang="en-US"/>
              <a:t>4</a:t>
            </a:r>
            <a:r>
              <a:rPr lang="cs-CZ"/>
              <a:t>: Information</a:t>
            </a:r>
            <a:endParaRPr lang="cs-CZ" dirty="0"/>
          </a:p>
        </p:txBody>
      </p:sp>
      <p:pic>
        <p:nvPicPr>
          <p:cNvPr id="1026" name="Picture 2" descr="Market for Lemons. Back in 2001, economists George… | by E-Cell, IIT  Guwahati | Medium">
            <a:extLst>
              <a:ext uri="{FF2B5EF4-FFF2-40B4-BE49-F238E27FC236}">
                <a16:creationId xmlns:a16="http://schemas.microsoft.com/office/drawing/2014/main" id="{DAC25204-A35F-42AB-A472-2039977A18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2050" y="1771649"/>
            <a:ext cx="6227899" cy="34969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F4E409-17B4-40AE-BDAD-7CB22FFA46B7}"/>
              </a:ext>
            </a:extLst>
          </p:cNvPr>
          <p:cNvSpPr txBox="1"/>
          <p:nvPr/>
        </p:nvSpPr>
        <p:spPr>
          <a:xfrm>
            <a:off x="606830" y="0"/>
            <a:ext cx="8751141" cy="584775"/>
          </a:xfrm>
          <a:prstGeom prst="rect">
            <a:avLst/>
          </a:prstGeom>
          <a:noFill/>
        </p:spPr>
        <p:txBody>
          <a:bodyPr wrap="square" rtlCol="0">
            <a:spAutoFit/>
          </a:bodyPr>
          <a:lstStyle/>
          <a:p>
            <a:r>
              <a:rPr lang="cs-CZ" sz="3200" dirty="0" err="1"/>
              <a:t>Industrial</a:t>
            </a:r>
            <a:r>
              <a:rPr lang="cs-CZ" sz="3200" dirty="0"/>
              <a:t> </a:t>
            </a:r>
            <a:r>
              <a:rPr lang="cs-CZ" sz="3200" dirty="0" err="1"/>
              <a:t>Organisation</a:t>
            </a:r>
            <a:r>
              <a:rPr lang="cs-CZ" sz="3200" dirty="0"/>
              <a:t> / Matěj Bajgar</a:t>
            </a:r>
          </a:p>
        </p:txBody>
      </p:sp>
    </p:spTree>
    <p:extLst>
      <p:ext uri="{BB962C8B-B14F-4D97-AF65-F5344CB8AC3E}">
        <p14:creationId xmlns:p14="http://schemas.microsoft.com/office/powerpoint/2010/main" val="3703628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474378"/>
            <a:ext cx="6305550" cy="4722249"/>
          </a:xfrm>
        </p:spPr>
        <p:txBody>
          <a:bodyPr>
            <a:noAutofit/>
          </a:bodyPr>
          <a:lstStyle/>
          <a:p>
            <a:r>
              <a:rPr lang="en-US" sz="2000"/>
              <a:t>One seller chooses between two quality levels</a:t>
            </a:r>
            <a:endParaRPr lang="en-US" sz="2000" dirty="0"/>
          </a:p>
          <a:p>
            <a:pPr lvl="1"/>
            <a:r>
              <a:rPr lang="cs-CZ" sz="2000" dirty="0"/>
              <a:t>L </a:t>
            </a:r>
            <a:r>
              <a:rPr lang="en-US" sz="2000" dirty="0"/>
              <a:t>(low, a “</a:t>
            </a:r>
            <a:r>
              <a:rPr lang="en-US" sz="2000"/>
              <a:t>lemon”), produced at cost c</a:t>
            </a:r>
            <a:r>
              <a:rPr lang="en-US" sz="2000" baseline="-25000"/>
              <a:t>L</a:t>
            </a:r>
            <a:endParaRPr lang="en-US" sz="2000" dirty="0"/>
          </a:p>
          <a:p>
            <a:pPr lvl="1"/>
            <a:r>
              <a:rPr lang="cs-CZ" sz="2000" dirty="0"/>
              <a:t>H</a:t>
            </a:r>
            <a:r>
              <a:rPr lang="en-US" sz="2000" dirty="0"/>
              <a:t> (high, a “</a:t>
            </a:r>
            <a:r>
              <a:rPr lang="en-US" sz="2000"/>
              <a:t>peach”), produced at cost c</a:t>
            </a:r>
            <a:r>
              <a:rPr lang="en-US" sz="2000" baseline="-25000"/>
              <a:t>H</a:t>
            </a:r>
          </a:p>
          <a:p>
            <a:pPr lvl="1"/>
            <a:r>
              <a:rPr lang="cs-CZ" sz="2000"/>
              <a:t>c</a:t>
            </a:r>
            <a:r>
              <a:rPr lang="cs-CZ" sz="2000" baseline="-25000"/>
              <a:t>H</a:t>
            </a:r>
            <a:r>
              <a:rPr lang="cs-CZ" sz="2000"/>
              <a:t> &gt; c</a:t>
            </a:r>
            <a:r>
              <a:rPr lang="cs-CZ" sz="2000" baseline="-25000"/>
              <a:t>L</a:t>
            </a:r>
            <a:endParaRPr lang="cs-CZ" sz="2000" dirty="0"/>
          </a:p>
          <a:p>
            <a:r>
              <a:rPr lang="en-US" sz="2000" dirty="0"/>
              <a:t>One potential buyer with willingness to pay </a:t>
            </a:r>
            <a:r>
              <a:rPr lang="cs-CZ" sz="2000" dirty="0" err="1"/>
              <a:t>r</a:t>
            </a:r>
            <a:r>
              <a:rPr lang="cs-CZ" sz="2000" baseline="-25000" dirty="0" err="1"/>
              <a:t>H</a:t>
            </a:r>
            <a:r>
              <a:rPr lang="cs-CZ" sz="2000" dirty="0"/>
              <a:t> &gt; </a:t>
            </a:r>
            <a:r>
              <a:rPr lang="cs-CZ" sz="2000" dirty="0" err="1"/>
              <a:t>r</a:t>
            </a:r>
            <a:r>
              <a:rPr lang="cs-CZ" sz="2000" baseline="-25000" dirty="0" err="1"/>
              <a:t>L</a:t>
            </a:r>
            <a:r>
              <a:rPr lang="cs-CZ" sz="2000" dirty="0"/>
              <a:t> </a:t>
            </a:r>
            <a:endParaRPr lang="en-US" sz="2000" dirty="0"/>
          </a:p>
          <a:p>
            <a:r>
              <a:rPr lang="cs-CZ" sz="2000" dirty="0" err="1"/>
              <a:t>Assume</a:t>
            </a:r>
            <a:r>
              <a:rPr lang="cs-CZ" sz="2000" dirty="0"/>
              <a:t>: </a:t>
            </a:r>
            <a:r>
              <a:rPr lang="cs-CZ" sz="2000" dirty="0" err="1"/>
              <a:t>r</a:t>
            </a:r>
            <a:r>
              <a:rPr lang="cs-CZ" sz="2000" baseline="-25000" dirty="0" err="1"/>
              <a:t>H</a:t>
            </a:r>
            <a:r>
              <a:rPr lang="cs-CZ" sz="2000" dirty="0"/>
              <a:t> &gt; </a:t>
            </a:r>
            <a:r>
              <a:rPr lang="cs-CZ" sz="2000" dirty="0" err="1"/>
              <a:t>c</a:t>
            </a:r>
            <a:r>
              <a:rPr lang="cs-CZ" sz="2000" baseline="-25000" dirty="0" err="1"/>
              <a:t>H</a:t>
            </a:r>
            <a:r>
              <a:rPr lang="cs-CZ" sz="2000" dirty="0"/>
              <a:t>, </a:t>
            </a:r>
            <a:r>
              <a:rPr lang="cs-CZ" sz="2000" dirty="0" err="1"/>
              <a:t>r</a:t>
            </a:r>
            <a:r>
              <a:rPr lang="cs-CZ" sz="2000" baseline="-25000" dirty="0" err="1"/>
              <a:t>L</a:t>
            </a:r>
            <a:r>
              <a:rPr lang="cs-CZ" sz="2000" dirty="0"/>
              <a:t> </a:t>
            </a:r>
            <a:r>
              <a:rPr lang="cs-CZ" sz="2000"/>
              <a:t>&gt; c</a:t>
            </a:r>
            <a:r>
              <a:rPr lang="cs-CZ" sz="2000" baseline="-25000"/>
              <a:t>L</a:t>
            </a:r>
            <a:r>
              <a:rPr lang="cs-CZ" sz="2000">
                <a:sym typeface="Wingdings" panose="05000000000000000000" pitchFamily="2" charset="2"/>
              </a:rPr>
              <a:t> </a:t>
            </a:r>
            <a:r>
              <a:rPr lang="cs-CZ" sz="2000" dirty="0" err="1">
                <a:sym typeface="Wingdings" panose="05000000000000000000" pitchFamily="2" charset="2"/>
              </a:rPr>
              <a:t>with</a:t>
            </a:r>
            <a:r>
              <a:rPr lang="cs-CZ" sz="2000" dirty="0">
                <a:sym typeface="Wingdings" panose="05000000000000000000" pitchFamily="2" charset="2"/>
              </a:rPr>
              <a:t> </a:t>
            </a:r>
            <a:r>
              <a:rPr lang="cs-CZ" sz="2000" dirty="0" err="1">
                <a:sym typeface="Wingdings" panose="05000000000000000000" pitchFamily="2" charset="2"/>
              </a:rPr>
              <a:t>either</a:t>
            </a:r>
            <a:r>
              <a:rPr lang="cs-CZ" sz="2000" dirty="0">
                <a:sym typeface="Wingdings" panose="05000000000000000000" pitchFamily="2" charset="2"/>
              </a:rPr>
              <a:t> </a:t>
            </a:r>
            <a:r>
              <a:rPr lang="cs-CZ" sz="2000" dirty="0" err="1">
                <a:sym typeface="Wingdings" panose="05000000000000000000" pitchFamily="2" charset="2"/>
              </a:rPr>
              <a:t>quality</a:t>
            </a:r>
            <a:r>
              <a:rPr lang="cs-CZ" sz="2000" dirty="0">
                <a:sym typeface="Wingdings" panose="05000000000000000000" pitchFamily="2" charset="2"/>
              </a:rPr>
              <a:t>, a </a:t>
            </a:r>
            <a:r>
              <a:rPr lang="cs-CZ" sz="2000" dirty="0" err="1">
                <a:sym typeface="Wingdings" panose="05000000000000000000" pitchFamily="2" charset="2"/>
              </a:rPr>
              <a:t>profitable</a:t>
            </a:r>
            <a:r>
              <a:rPr lang="cs-CZ" sz="2000" dirty="0">
                <a:sym typeface="Wingdings" panose="05000000000000000000" pitchFamily="2" charset="2"/>
              </a:rPr>
              <a:t> </a:t>
            </a:r>
            <a:r>
              <a:rPr lang="cs-CZ" sz="2000" dirty="0" err="1">
                <a:sym typeface="Wingdings" panose="05000000000000000000" pitchFamily="2" charset="2"/>
              </a:rPr>
              <a:t>trade</a:t>
            </a:r>
            <a:r>
              <a:rPr lang="cs-CZ" sz="2000" dirty="0">
                <a:sym typeface="Wingdings" panose="05000000000000000000" pitchFamily="2" charset="2"/>
              </a:rPr>
              <a:t> </a:t>
            </a:r>
            <a:r>
              <a:rPr lang="cs-CZ" sz="2000" err="1">
                <a:sym typeface="Wingdings" panose="05000000000000000000" pitchFamily="2" charset="2"/>
              </a:rPr>
              <a:t>is</a:t>
            </a:r>
            <a:r>
              <a:rPr lang="cs-CZ" sz="2000">
                <a:sym typeface="Wingdings" panose="05000000000000000000" pitchFamily="2" charset="2"/>
              </a:rPr>
              <a:t> possible</a:t>
            </a:r>
            <a:endParaRPr lang="en-US" sz="2000" baseline="-25000">
              <a:sym typeface="Wingdings" panose="05000000000000000000" pitchFamily="2" charset="2"/>
            </a:endParaRPr>
          </a:p>
          <a:p>
            <a:r>
              <a:rPr lang="cs-CZ" sz="2000"/>
              <a:t>3 stages</a:t>
            </a:r>
          </a:p>
          <a:p>
            <a:pPr marL="914400" lvl="1" indent="-457200">
              <a:buFont typeface="+mj-lt"/>
              <a:buAutoNum type="arabicPeriod"/>
            </a:pPr>
            <a:r>
              <a:rPr lang="en-US" sz="2000"/>
              <a:t>Firm </a:t>
            </a:r>
            <a:r>
              <a:rPr lang="en-US" sz="2000" i="1">
                <a:solidFill>
                  <a:srgbClr val="FF0000"/>
                </a:solidFill>
              </a:rPr>
              <a:t>chooses</a:t>
            </a:r>
            <a:r>
              <a:rPr lang="en-US" sz="2000"/>
              <a:t> the quality</a:t>
            </a:r>
            <a:endParaRPr lang="cs-CZ" sz="2000"/>
          </a:p>
          <a:p>
            <a:pPr marL="914400" lvl="1" indent="-457200">
              <a:buFont typeface="+mj-lt"/>
              <a:buAutoNum type="arabicPeriod"/>
            </a:pPr>
            <a:r>
              <a:rPr lang="cs-CZ" sz="2000"/>
              <a:t>Seller decides on the price (or no price)</a:t>
            </a:r>
          </a:p>
          <a:p>
            <a:pPr marL="914400" lvl="1" indent="-457200">
              <a:buFont typeface="+mj-lt"/>
              <a:buAutoNum type="arabicPeriod"/>
            </a:pPr>
            <a:r>
              <a:rPr lang="cs-CZ" sz="2000"/>
              <a:t>Consumer decides whether to buy</a:t>
            </a:r>
          </a:p>
          <a:p>
            <a:r>
              <a:rPr lang="cs-CZ" sz="2000">
                <a:sym typeface="Wingdings" panose="05000000000000000000" pitchFamily="2" charset="2"/>
              </a:rPr>
              <a:t>Note: the game we played was an example of a hidden action problem.</a:t>
            </a:r>
            <a:endParaRPr lang="en-US" sz="2000" baseline="-2500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cs-CZ"/>
              <a:t>Hidden </a:t>
            </a:r>
            <a:r>
              <a:rPr lang="en-US"/>
              <a:t>action</a:t>
            </a:r>
            <a:r>
              <a:rPr lang="cs-CZ"/>
              <a:t> problems</a:t>
            </a:r>
            <a:endParaRPr lang="en-US" dirty="0"/>
          </a:p>
        </p:txBody>
      </p:sp>
      <p:pic>
        <p:nvPicPr>
          <p:cNvPr id="1026" name="Picture 2" descr="Ferdinanda Novoměstská Praha | Apetee">
            <a:extLst>
              <a:ext uri="{FF2B5EF4-FFF2-40B4-BE49-F238E27FC236}">
                <a16:creationId xmlns:a16="http://schemas.microsoft.com/office/drawing/2014/main" id="{C005CF16-3811-479C-A1F8-6FB5623DB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4275" y="3429000"/>
            <a:ext cx="4343400" cy="3102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200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27383" y="1474378"/>
            <a:ext cx="11509513" cy="4722249"/>
          </a:xfrm>
        </p:spPr>
        <p:txBody>
          <a:bodyPr>
            <a:noAutofit/>
          </a:bodyPr>
          <a:lstStyle/>
          <a:p>
            <a:pPr marL="0" indent="0">
              <a:buNone/>
            </a:pPr>
            <a:r>
              <a:rPr lang="en-US" sz="2400" b="1" dirty="0"/>
              <a:t>Full information case</a:t>
            </a:r>
            <a:endParaRPr lang="cs-CZ" sz="2400" b="1" dirty="0"/>
          </a:p>
          <a:p>
            <a:r>
              <a:rPr lang="en-US" sz="2400" dirty="0">
                <a:sym typeface="Wingdings" panose="05000000000000000000" pitchFamily="2" charset="2"/>
              </a:rPr>
              <a:t>The firm chooses high-quality IFF </a:t>
            </a:r>
            <a:r>
              <a:rPr lang="cs-CZ" sz="2400" dirty="0" err="1"/>
              <a:t>r</a:t>
            </a:r>
            <a:r>
              <a:rPr lang="cs-CZ" sz="2400" baseline="-25000" dirty="0" err="1"/>
              <a:t>H</a:t>
            </a:r>
            <a:r>
              <a:rPr lang="cs-CZ" sz="2400" dirty="0"/>
              <a:t> </a:t>
            </a:r>
            <a:r>
              <a:rPr lang="en-US" sz="2400" dirty="0"/>
              <a:t>– </a:t>
            </a:r>
            <a:r>
              <a:rPr lang="cs-CZ" sz="2400" dirty="0" err="1"/>
              <a:t>c</a:t>
            </a:r>
            <a:r>
              <a:rPr lang="cs-CZ" sz="2400" baseline="-25000" dirty="0" err="1"/>
              <a:t>H</a:t>
            </a:r>
            <a:r>
              <a:rPr lang="en-US" sz="2400" dirty="0"/>
              <a:t> &gt;</a:t>
            </a:r>
            <a:r>
              <a:rPr lang="cs-CZ" sz="2400" dirty="0"/>
              <a:t> </a:t>
            </a:r>
            <a:r>
              <a:rPr lang="cs-CZ" sz="2400" dirty="0" err="1"/>
              <a:t>r</a:t>
            </a:r>
            <a:r>
              <a:rPr lang="cs-CZ" sz="2400" baseline="-25000" dirty="0" err="1"/>
              <a:t>L</a:t>
            </a:r>
            <a:r>
              <a:rPr lang="cs-CZ" sz="2400" dirty="0"/>
              <a:t> </a:t>
            </a:r>
            <a:r>
              <a:rPr lang="en-US" sz="2400" dirty="0"/>
              <a:t>–</a:t>
            </a:r>
            <a:r>
              <a:rPr lang="cs-CZ" sz="2400" dirty="0"/>
              <a:t> </a:t>
            </a:r>
            <a:r>
              <a:rPr lang="cs-CZ" sz="2400" dirty="0" err="1"/>
              <a:t>c</a:t>
            </a:r>
            <a:r>
              <a:rPr lang="cs-CZ" sz="2400" baseline="-25000" dirty="0" err="1"/>
              <a:t>L</a:t>
            </a:r>
            <a:r>
              <a:rPr lang="cs-CZ" sz="2400" baseline="-25000" dirty="0"/>
              <a:t> </a:t>
            </a:r>
            <a:endParaRPr lang="en-US" sz="2400" baseline="-25000" dirty="0"/>
          </a:p>
          <a:p>
            <a:r>
              <a:rPr lang="en-US" sz="2400" dirty="0">
                <a:sym typeface="Wingdings" panose="05000000000000000000" pitchFamily="2" charset="2"/>
              </a:rPr>
              <a:t>Socially optimal</a:t>
            </a:r>
          </a:p>
          <a:p>
            <a:endParaRPr lang="en-US" sz="2400" dirty="0">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en-US" dirty="0"/>
              <a:t>Hidden action problems</a:t>
            </a:r>
          </a:p>
        </p:txBody>
      </p:sp>
    </p:spTree>
    <p:extLst>
      <p:ext uri="{BB962C8B-B14F-4D97-AF65-F5344CB8AC3E}">
        <p14:creationId xmlns:p14="http://schemas.microsoft.com/office/powerpoint/2010/main" val="1093553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27383" y="1474378"/>
            <a:ext cx="11509513" cy="4722249"/>
          </a:xfrm>
        </p:spPr>
        <p:txBody>
          <a:bodyPr>
            <a:noAutofit/>
          </a:bodyPr>
          <a:lstStyle/>
          <a:p>
            <a:pPr marL="0" indent="0">
              <a:buNone/>
            </a:pPr>
            <a:r>
              <a:rPr lang="en-US" sz="2400" b="1" dirty="0">
                <a:sym typeface="Wingdings" panose="05000000000000000000" pitchFamily="2" charset="2"/>
              </a:rPr>
              <a:t>Asymmetric information</a:t>
            </a:r>
          </a:p>
          <a:p>
            <a:r>
              <a:rPr lang="en-US" sz="2400" dirty="0">
                <a:sym typeface="Wingdings" panose="05000000000000000000" pitchFamily="2" charset="2"/>
              </a:rPr>
              <a:t>Suppose </a:t>
            </a:r>
            <a:r>
              <a:rPr lang="cs-CZ" sz="2400" dirty="0" err="1"/>
              <a:t>r</a:t>
            </a:r>
            <a:r>
              <a:rPr lang="cs-CZ" sz="2400" baseline="-25000" dirty="0" err="1"/>
              <a:t>H</a:t>
            </a:r>
            <a:r>
              <a:rPr lang="cs-CZ" sz="2400" dirty="0"/>
              <a:t> </a:t>
            </a:r>
            <a:r>
              <a:rPr lang="en-US" sz="2400" dirty="0"/>
              <a:t>– </a:t>
            </a:r>
            <a:r>
              <a:rPr lang="cs-CZ" sz="2400" dirty="0" err="1"/>
              <a:t>c</a:t>
            </a:r>
            <a:r>
              <a:rPr lang="cs-CZ" sz="2400" baseline="-25000" dirty="0" err="1"/>
              <a:t>H</a:t>
            </a:r>
            <a:r>
              <a:rPr lang="en-US" sz="2400" dirty="0"/>
              <a:t> &gt;</a:t>
            </a:r>
            <a:r>
              <a:rPr lang="cs-CZ" sz="2400" dirty="0"/>
              <a:t> </a:t>
            </a:r>
            <a:r>
              <a:rPr lang="cs-CZ" sz="2400" dirty="0" err="1"/>
              <a:t>r</a:t>
            </a:r>
            <a:r>
              <a:rPr lang="cs-CZ" sz="2400" baseline="-25000" dirty="0" err="1"/>
              <a:t>L</a:t>
            </a:r>
            <a:r>
              <a:rPr lang="cs-CZ" sz="2400" dirty="0"/>
              <a:t> </a:t>
            </a:r>
            <a:r>
              <a:rPr lang="en-US" sz="2400" dirty="0"/>
              <a:t>–</a:t>
            </a:r>
            <a:r>
              <a:rPr lang="cs-CZ" sz="2400" dirty="0"/>
              <a:t> </a:t>
            </a:r>
            <a:r>
              <a:rPr lang="cs-CZ" sz="2400" dirty="0" err="1"/>
              <a:t>c</a:t>
            </a:r>
            <a:r>
              <a:rPr lang="cs-CZ" sz="2400" baseline="-25000" dirty="0" err="1"/>
              <a:t>L</a:t>
            </a:r>
            <a:endParaRPr lang="en-US" sz="2400" dirty="0">
              <a:sym typeface="Wingdings" panose="05000000000000000000" pitchFamily="2" charset="2"/>
            </a:endParaRPr>
          </a:p>
          <a:p>
            <a:r>
              <a:rPr lang="en-US" sz="2400" dirty="0">
                <a:sym typeface="Wingdings" panose="05000000000000000000" pitchFamily="2" charset="2"/>
              </a:rPr>
              <a:t>Firm would like to choose high-quality and get profits </a:t>
            </a:r>
            <a:r>
              <a:rPr lang="cs-CZ" sz="2400" dirty="0" err="1"/>
              <a:t>r</a:t>
            </a:r>
            <a:r>
              <a:rPr lang="cs-CZ" sz="2400" baseline="-25000" dirty="0" err="1"/>
              <a:t>H</a:t>
            </a:r>
            <a:r>
              <a:rPr lang="cs-CZ" sz="2400" dirty="0"/>
              <a:t> </a:t>
            </a:r>
            <a:r>
              <a:rPr lang="en-US" sz="2400" dirty="0"/>
              <a:t>– </a:t>
            </a:r>
            <a:r>
              <a:rPr lang="cs-CZ" sz="2400" dirty="0" err="1"/>
              <a:t>c</a:t>
            </a:r>
            <a:r>
              <a:rPr lang="cs-CZ" sz="2400" baseline="-25000" dirty="0" err="1"/>
              <a:t>H</a:t>
            </a:r>
            <a:endParaRPr lang="en-US" sz="2400" baseline="-25000" dirty="0"/>
          </a:p>
          <a:p>
            <a:r>
              <a:rPr lang="en-US" sz="2400" dirty="0">
                <a:sym typeface="Wingdings" panose="05000000000000000000" pitchFamily="2" charset="2"/>
              </a:rPr>
              <a:t>But customers suspect it is trying to get </a:t>
            </a:r>
            <a:r>
              <a:rPr lang="cs-CZ" sz="2400" dirty="0" err="1"/>
              <a:t>r</a:t>
            </a:r>
            <a:r>
              <a:rPr lang="cs-CZ" sz="2400" baseline="-25000" dirty="0" err="1"/>
              <a:t>H</a:t>
            </a:r>
            <a:r>
              <a:rPr lang="cs-CZ" sz="2400" dirty="0"/>
              <a:t> </a:t>
            </a:r>
            <a:r>
              <a:rPr lang="en-US" sz="2400" dirty="0"/>
              <a:t>– </a:t>
            </a:r>
            <a:r>
              <a:rPr lang="cs-CZ" sz="2400" dirty="0"/>
              <a:t>c</a:t>
            </a:r>
            <a:r>
              <a:rPr lang="en-US" sz="2400" baseline="-25000" dirty="0"/>
              <a:t>L</a:t>
            </a:r>
            <a:r>
              <a:rPr lang="en-US" sz="2400" dirty="0">
                <a:sym typeface="Wingdings" panose="05000000000000000000" pitchFamily="2" charset="2"/>
              </a:rPr>
              <a:t> by charging p = </a:t>
            </a:r>
            <a:r>
              <a:rPr lang="en-US" sz="2400" dirty="0" err="1">
                <a:sym typeface="Wingdings" panose="05000000000000000000" pitchFamily="2" charset="2"/>
              </a:rPr>
              <a:t>r</a:t>
            </a:r>
            <a:r>
              <a:rPr lang="en-US" sz="2400" baseline="-25000" dirty="0" err="1">
                <a:sym typeface="Wingdings" panose="05000000000000000000" pitchFamily="2" charset="2"/>
              </a:rPr>
              <a:t>H</a:t>
            </a:r>
            <a:r>
              <a:rPr lang="en-US" sz="2400" dirty="0">
                <a:sym typeface="Wingdings" panose="05000000000000000000" pitchFamily="2" charset="2"/>
              </a:rPr>
              <a:t> but offering low quality</a:t>
            </a:r>
          </a:p>
          <a:p>
            <a:pPr marL="0" indent="0">
              <a:buNone/>
            </a:pPr>
            <a:r>
              <a:rPr lang="en-US" sz="2400" dirty="0">
                <a:sym typeface="Wingdings" panose="05000000000000000000" pitchFamily="2" charset="2"/>
              </a:rPr>
              <a:t>    “moral hazard problem”</a:t>
            </a:r>
          </a:p>
          <a:p>
            <a:r>
              <a:rPr lang="en-US" sz="2400" dirty="0">
                <a:sym typeface="Wingdings" panose="05000000000000000000" pitchFamily="2" charset="2"/>
              </a:rPr>
              <a:t>Customers not willing to pay more than </a:t>
            </a:r>
            <a:r>
              <a:rPr lang="en-US" sz="2400" dirty="0" err="1">
                <a:sym typeface="Wingdings" panose="05000000000000000000" pitchFamily="2" charset="2"/>
              </a:rPr>
              <a:t>r</a:t>
            </a:r>
            <a:r>
              <a:rPr lang="en-US" sz="2400" baseline="-25000" dirty="0" err="1">
                <a:sym typeface="Wingdings" panose="05000000000000000000" pitchFamily="2" charset="2"/>
              </a:rPr>
              <a:t>L</a:t>
            </a:r>
            <a:r>
              <a:rPr lang="en-US" sz="2400" baseline="-25000" dirty="0">
                <a:sym typeface="Wingdings" panose="05000000000000000000" pitchFamily="2" charset="2"/>
              </a:rPr>
              <a:t> </a:t>
            </a:r>
            <a:r>
              <a:rPr lang="en-US" sz="2400" dirty="0">
                <a:sym typeface="Wingdings" panose="05000000000000000000" pitchFamily="2" charset="2"/>
              </a:rPr>
              <a:t> firm offers low quality</a:t>
            </a:r>
          </a:p>
          <a:p>
            <a:r>
              <a:rPr lang="en-US" sz="2400" dirty="0">
                <a:sym typeface="Wingdings" panose="05000000000000000000" pitchFamily="2" charset="2"/>
              </a:rPr>
              <a:t>Only low quality available, socially suboptimal</a:t>
            </a:r>
          </a:p>
          <a:p>
            <a:endParaRPr lang="en-US" sz="2400" dirty="0">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en-US" dirty="0"/>
              <a:t>Hidden action problems</a:t>
            </a:r>
          </a:p>
        </p:txBody>
      </p:sp>
    </p:spTree>
    <p:extLst>
      <p:ext uri="{BB962C8B-B14F-4D97-AF65-F5344CB8AC3E}">
        <p14:creationId xmlns:p14="http://schemas.microsoft.com/office/powerpoint/2010/main" val="571260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812470" y="2323681"/>
            <a:ext cx="10222281" cy="3241690"/>
          </a:xfrm>
        </p:spPr>
        <p:txBody>
          <a:bodyPr>
            <a:noAutofit/>
          </a:bodyPr>
          <a:lstStyle/>
          <a:p>
            <a:pPr marL="0" indent="0">
              <a:buNone/>
            </a:pPr>
            <a:r>
              <a:rPr lang="cs-CZ" sz="2200" dirty="0" err="1">
                <a:solidFill>
                  <a:srgbClr val="00B050"/>
                </a:solidFill>
              </a:rPr>
              <a:t>Types</a:t>
            </a:r>
            <a:r>
              <a:rPr lang="cs-CZ" sz="2200" dirty="0">
                <a:solidFill>
                  <a:srgbClr val="00B050"/>
                </a:solidFill>
              </a:rPr>
              <a:t> </a:t>
            </a:r>
            <a:r>
              <a:rPr lang="cs-CZ" sz="2200" dirty="0" err="1">
                <a:solidFill>
                  <a:srgbClr val="00B050"/>
                </a:solidFill>
              </a:rPr>
              <a:t>of</a:t>
            </a:r>
            <a:r>
              <a:rPr lang="cs-CZ" sz="2200" dirty="0">
                <a:solidFill>
                  <a:srgbClr val="00B050"/>
                </a:solidFill>
              </a:rPr>
              <a:t> </a:t>
            </a:r>
            <a:r>
              <a:rPr lang="cs-CZ" sz="2200" dirty="0" err="1">
                <a:solidFill>
                  <a:srgbClr val="00B050"/>
                </a:solidFill>
              </a:rPr>
              <a:t>asymmetric</a:t>
            </a:r>
            <a:r>
              <a:rPr lang="cs-CZ" sz="2200" dirty="0">
                <a:solidFill>
                  <a:srgbClr val="00B050"/>
                </a:solidFill>
              </a:rPr>
              <a:t> </a:t>
            </a:r>
            <a:r>
              <a:rPr lang="cs-CZ" sz="2200" dirty="0" err="1">
                <a:solidFill>
                  <a:srgbClr val="00B050"/>
                </a:solidFill>
              </a:rPr>
              <a:t>information</a:t>
            </a:r>
            <a:r>
              <a:rPr lang="cs-CZ" sz="2200" dirty="0">
                <a:solidFill>
                  <a:srgbClr val="00B050"/>
                </a:solidFill>
              </a:rPr>
              <a:t> </a:t>
            </a:r>
            <a:r>
              <a:rPr lang="cs-CZ" sz="2200" dirty="0" err="1">
                <a:solidFill>
                  <a:srgbClr val="00B050"/>
                </a:solidFill>
              </a:rPr>
              <a:t>problems</a:t>
            </a:r>
            <a:endParaRPr lang="cs-CZ" sz="2200" dirty="0">
              <a:solidFill>
                <a:srgbClr val="00B050"/>
              </a:solidFill>
            </a:endParaRPr>
          </a:p>
          <a:p>
            <a:pPr marL="457200" indent="-457200">
              <a:buFont typeface="+mj-lt"/>
              <a:buAutoNum type="arabicPeriod"/>
            </a:pPr>
            <a:r>
              <a:rPr lang="cs-CZ" sz="2200"/>
              <a:t>Hidden </a:t>
            </a:r>
            <a:r>
              <a:rPr lang="cs-CZ" sz="2200" dirty="0" err="1"/>
              <a:t>action</a:t>
            </a:r>
            <a:r>
              <a:rPr lang="cs-CZ" sz="2200" dirty="0"/>
              <a:t> </a:t>
            </a:r>
            <a:r>
              <a:rPr lang="cs-CZ" sz="2200" dirty="0" err="1"/>
              <a:t>problems</a:t>
            </a:r>
            <a:endParaRPr lang="cs-CZ" sz="2200" dirty="0"/>
          </a:p>
          <a:p>
            <a:pPr marL="457200" indent="-457200">
              <a:buFont typeface="+mj-lt"/>
              <a:buAutoNum type="arabicPeriod"/>
            </a:pPr>
            <a:r>
              <a:rPr lang="cs-CZ" sz="2200">
                <a:solidFill>
                  <a:srgbClr val="00B050"/>
                </a:solidFill>
              </a:rPr>
              <a:t>Hidden information problems</a:t>
            </a:r>
          </a:p>
          <a:p>
            <a:pPr marL="0" indent="0">
              <a:buNone/>
            </a:pPr>
            <a:r>
              <a:rPr lang="cs-CZ" sz="2200"/>
              <a:t>Solutions </a:t>
            </a:r>
            <a:r>
              <a:rPr lang="cs-CZ" sz="2200" dirty="0"/>
              <a:t>to </a:t>
            </a:r>
            <a:r>
              <a:rPr lang="cs-CZ" sz="2200" dirty="0" err="1"/>
              <a:t>asymmetric</a:t>
            </a:r>
            <a:r>
              <a:rPr lang="cs-CZ" sz="2200" dirty="0"/>
              <a:t> </a:t>
            </a:r>
            <a:r>
              <a:rPr lang="cs-CZ" sz="2200" dirty="0" err="1"/>
              <a:t>information</a:t>
            </a:r>
            <a:endParaRPr lang="cs-CZ" sz="2200" dirty="0"/>
          </a:p>
          <a:p>
            <a:pPr marL="457200" indent="-457200">
              <a:buFont typeface="+mj-lt"/>
              <a:buAutoNum type="arabicPeriod" startAt="3"/>
            </a:pPr>
            <a:r>
              <a:rPr lang="cs-CZ" sz="2200" dirty="0" err="1"/>
              <a:t>Signalling</a:t>
            </a:r>
            <a:endParaRPr lang="cs-CZ" sz="2200" dirty="0"/>
          </a:p>
          <a:p>
            <a:pPr marL="457200" indent="-457200">
              <a:buFont typeface="+mj-lt"/>
              <a:buAutoNum type="arabicPeriod" startAt="3"/>
            </a:pPr>
            <a:r>
              <a:rPr lang="cs-CZ" sz="2200" dirty="0" err="1"/>
              <a:t>Warranties</a:t>
            </a:r>
            <a:endParaRPr lang="cs-CZ" sz="2200" dirty="0"/>
          </a:p>
          <a:p>
            <a:pPr marL="457200" indent="-457200">
              <a:buFont typeface="+mj-lt"/>
              <a:buAutoNum type="arabicPeriod" startAt="3"/>
            </a:pPr>
            <a:r>
              <a:rPr lang="cs-CZ" sz="2200" dirty="0"/>
              <a:t>Branding and </a:t>
            </a:r>
            <a:r>
              <a:rPr lang="cs-CZ" sz="2200" dirty="0" err="1"/>
              <a:t>reputation</a:t>
            </a:r>
            <a:endParaRPr lang="cs-CZ" sz="2200" dirty="0"/>
          </a:p>
          <a:p>
            <a:pPr marL="457200" indent="-457200">
              <a:buFont typeface="+mj-lt"/>
              <a:buAutoNum type="arabicPeriod" startAt="3"/>
            </a:pPr>
            <a:endParaRPr lang="cs-CZ" sz="220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en-US"/>
              <a:t>Topic</a:t>
            </a:r>
            <a:r>
              <a:rPr lang="cs-CZ"/>
              <a:t> outline</a:t>
            </a:r>
          </a:p>
        </p:txBody>
      </p:sp>
    </p:spTree>
    <p:extLst>
      <p:ext uri="{BB962C8B-B14F-4D97-AF65-F5344CB8AC3E}">
        <p14:creationId xmlns:p14="http://schemas.microsoft.com/office/powerpoint/2010/main" val="2520420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474378"/>
            <a:ext cx="7886700" cy="4722249"/>
          </a:xfrm>
        </p:spPr>
        <p:txBody>
          <a:bodyPr>
            <a:noAutofit/>
          </a:bodyPr>
          <a:lstStyle/>
          <a:p>
            <a:r>
              <a:rPr lang="en-US" sz="2200" dirty="0"/>
              <a:t>One car with 2 possible</a:t>
            </a:r>
            <a:r>
              <a:rPr lang="cs-CZ" sz="2200" dirty="0"/>
              <a:t> </a:t>
            </a:r>
            <a:r>
              <a:rPr lang="cs-CZ" sz="2200" dirty="0" err="1"/>
              <a:t>levels</a:t>
            </a:r>
            <a:r>
              <a:rPr lang="cs-CZ" sz="2200" dirty="0"/>
              <a:t> of </a:t>
            </a:r>
            <a:r>
              <a:rPr lang="cs-CZ" sz="2200" dirty="0" err="1"/>
              <a:t>quality</a:t>
            </a:r>
            <a:endParaRPr lang="en-US" sz="2200" dirty="0"/>
          </a:p>
          <a:p>
            <a:pPr lvl="1"/>
            <a:r>
              <a:rPr lang="cs-CZ" sz="2200" dirty="0"/>
              <a:t>L </a:t>
            </a:r>
            <a:r>
              <a:rPr lang="en-US" sz="2200" dirty="0"/>
              <a:t>(low, a “lemon”)</a:t>
            </a:r>
          </a:p>
          <a:p>
            <a:pPr lvl="1"/>
            <a:r>
              <a:rPr lang="cs-CZ" sz="2200" dirty="0"/>
              <a:t>H</a:t>
            </a:r>
            <a:r>
              <a:rPr lang="en-US" sz="2200" dirty="0"/>
              <a:t> (high, a “peach”)</a:t>
            </a:r>
            <a:endParaRPr lang="cs-CZ" sz="2200" dirty="0"/>
          </a:p>
          <a:p>
            <a:r>
              <a:rPr lang="en-US" sz="2200" dirty="0"/>
              <a:t>One seller selling one car with </a:t>
            </a:r>
            <a:r>
              <a:rPr lang="cs-CZ" sz="2200" dirty="0" err="1"/>
              <a:t>opportunity</a:t>
            </a:r>
            <a:r>
              <a:rPr lang="cs-CZ" sz="2200" dirty="0"/>
              <a:t> </a:t>
            </a:r>
            <a:r>
              <a:rPr lang="cs-CZ" sz="2200" dirty="0" err="1"/>
              <a:t>cost</a:t>
            </a:r>
            <a:r>
              <a:rPr lang="cs-CZ" sz="2200" dirty="0"/>
              <a:t>  </a:t>
            </a:r>
            <a:r>
              <a:rPr lang="cs-CZ" sz="2200" dirty="0" err="1"/>
              <a:t>c</a:t>
            </a:r>
            <a:r>
              <a:rPr lang="cs-CZ" sz="2200" baseline="-25000" dirty="0" err="1"/>
              <a:t>s</a:t>
            </a:r>
            <a:r>
              <a:rPr lang="cs-CZ" sz="2200" dirty="0"/>
              <a:t>, s ϵ {L,H}</a:t>
            </a:r>
            <a:endParaRPr lang="en-US" sz="2200" dirty="0"/>
          </a:p>
          <a:p>
            <a:pPr lvl="1"/>
            <a:r>
              <a:rPr lang="cs-CZ" sz="2200" dirty="0" err="1"/>
              <a:t>c</a:t>
            </a:r>
            <a:r>
              <a:rPr lang="cs-CZ" sz="2200" baseline="-25000" dirty="0" err="1"/>
              <a:t>H</a:t>
            </a:r>
            <a:r>
              <a:rPr lang="cs-CZ" sz="2200" dirty="0"/>
              <a:t> &gt; </a:t>
            </a:r>
            <a:r>
              <a:rPr lang="cs-CZ" sz="2200" dirty="0" err="1"/>
              <a:t>c</a:t>
            </a:r>
            <a:r>
              <a:rPr lang="cs-CZ" sz="2200" baseline="-25000" dirty="0" err="1"/>
              <a:t>L</a:t>
            </a:r>
            <a:r>
              <a:rPr lang="cs-CZ" sz="2200" dirty="0"/>
              <a:t> (</a:t>
            </a:r>
            <a:r>
              <a:rPr lang="en-US" sz="2200" dirty="0"/>
              <a:t>high-quality car has higher opportunity cost)</a:t>
            </a:r>
            <a:endParaRPr lang="cs-CZ" sz="2200" dirty="0"/>
          </a:p>
          <a:p>
            <a:r>
              <a:rPr lang="en-US" sz="2200" dirty="0"/>
              <a:t>One potential buyer with willingness to pay </a:t>
            </a:r>
            <a:r>
              <a:rPr lang="cs-CZ" sz="2200" dirty="0" err="1"/>
              <a:t>r</a:t>
            </a:r>
            <a:r>
              <a:rPr lang="cs-CZ" sz="2200" baseline="-25000" dirty="0" err="1"/>
              <a:t>H</a:t>
            </a:r>
            <a:r>
              <a:rPr lang="cs-CZ" sz="2200" dirty="0"/>
              <a:t> &gt; </a:t>
            </a:r>
            <a:r>
              <a:rPr lang="cs-CZ" sz="2200" dirty="0" err="1"/>
              <a:t>r</a:t>
            </a:r>
            <a:r>
              <a:rPr lang="cs-CZ" sz="2200" baseline="-25000" dirty="0" err="1"/>
              <a:t>L</a:t>
            </a:r>
            <a:r>
              <a:rPr lang="cs-CZ" sz="2200" dirty="0"/>
              <a:t> </a:t>
            </a:r>
            <a:endParaRPr lang="en-US" sz="2200" dirty="0"/>
          </a:p>
          <a:p>
            <a:r>
              <a:rPr lang="cs-CZ" sz="2200" dirty="0" err="1"/>
              <a:t>Assume</a:t>
            </a:r>
            <a:r>
              <a:rPr lang="cs-CZ" sz="2200" dirty="0"/>
              <a:t>: </a:t>
            </a:r>
            <a:r>
              <a:rPr lang="cs-CZ" sz="2200" dirty="0" err="1"/>
              <a:t>r</a:t>
            </a:r>
            <a:r>
              <a:rPr lang="cs-CZ" sz="2200" baseline="-25000" dirty="0" err="1"/>
              <a:t>H</a:t>
            </a:r>
            <a:r>
              <a:rPr lang="cs-CZ" sz="2200" dirty="0"/>
              <a:t> &gt; </a:t>
            </a:r>
            <a:r>
              <a:rPr lang="cs-CZ" sz="2200" dirty="0" err="1"/>
              <a:t>c</a:t>
            </a:r>
            <a:r>
              <a:rPr lang="cs-CZ" sz="2200" baseline="-25000" dirty="0" err="1"/>
              <a:t>H</a:t>
            </a:r>
            <a:r>
              <a:rPr lang="cs-CZ" sz="2200" dirty="0"/>
              <a:t>, </a:t>
            </a:r>
            <a:r>
              <a:rPr lang="cs-CZ" sz="2200" dirty="0" err="1"/>
              <a:t>r</a:t>
            </a:r>
            <a:r>
              <a:rPr lang="cs-CZ" sz="2200" baseline="-25000" dirty="0" err="1"/>
              <a:t>L</a:t>
            </a:r>
            <a:r>
              <a:rPr lang="cs-CZ" sz="2200" dirty="0"/>
              <a:t> &gt; </a:t>
            </a:r>
            <a:r>
              <a:rPr lang="cs-CZ" sz="2200" dirty="0" err="1"/>
              <a:t>c</a:t>
            </a:r>
            <a:r>
              <a:rPr lang="cs-CZ" sz="2200" baseline="-25000" dirty="0" err="1"/>
              <a:t>L</a:t>
            </a:r>
            <a:r>
              <a:rPr lang="cs-CZ" sz="2200" baseline="-25000" dirty="0"/>
              <a:t>  </a:t>
            </a:r>
          </a:p>
          <a:p>
            <a:pPr marL="0" indent="0">
              <a:buNone/>
            </a:pPr>
            <a:r>
              <a:rPr lang="cs-CZ" sz="2200" baseline="-25000" dirty="0">
                <a:sym typeface="Wingdings" panose="05000000000000000000" pitchFamily="2" charset="2"/>
              </a:rPr>
              <a:t>   </a:t>
            </a:r>
            <a:r>
              <a:rPr lang="cs-CZ" sz="2200" dirty="0">
                <a:sym typeface="Wingdings" panose="05000000000000000000" pitchFamily="2" charset="2"/>
              </a:rPr>
              <a:t> </a:t>
            </a:r>
            <a:r>
              <a:rPr lang="cs-CZ" sz="2200" dirty="0" err="1">
                <a:sym typeface="Wingdings" panose="05000000000000000000" pitchFamily="2" charset="2"/>
              </a:rPr>
              <a:t>with</a:t>
            </a:r>
            <a:r>
              <a:rPr lang="cs-CZ" sz="2200" dirty="0">
                <a:sym typeface="Wingdings" panose="05000000000000000000" pitchFamily="2" charset="2"/>
              </a:rPr>
              <a:t> </a:t>
            </a:r>
            <a:r>
              <a:rPr lang="cs-CZ" sz="2200" dirty="0" err="1">
                <a:sym typeface="Wingdings" panose="05000000000000000000" pitchFamily="2" charset="2"/>
              </a:rPr>
              <a:t>either</a:t>
            </a:r>
            <a:r>
              <a:rPr lang="cs-CZ" sz="2200" dirty="0">
                <a:sym typeface="Wingdings" panose="05000000000000000000" pitchFamily="2" charset="2"/>
              </a:rPr>
              <a:t> </a:t>
            </a:r>
            <a:r>
              <a:rPr lang="cs-CZ" sz="2200" dirty="0" err="1">
                <a:sym typeface="Wingdings" panose="05000000000000000000" pitchFamily="2" charset="2"/>
              </a:rPr>
              <a:t>quality</a:t>
            </a:r>
            <a:r>
              <a:rPr lang="cs-CZ" sz="2200" dirty="0">
                <a:sym typeface="Wingdings" panose="05000000000000000000" pitchFamily="2" charset="2"/>
              </a:rPr>
              <a:t>, a </a:t>
            </a:r>
            <a:r>
              <a:rPr lang="cs-CZ" sz="2200" dirty="0" err="1">
                <a:sym typeface="Wingdings" panose="05000000000000000000" pitchFamily="2" charset="2"/>
              </a:rPr>
              <a:t>profitable</a:t>
            </a:r>
            <a:r>
              <a:rPr lang="cs-CZ" sz="2200" dirty="0">
                <a:sym typeface="Wingdings" panose="05000000000000000000" pitchFamily="2" charset="2"/>
              </a:rPr>
              <a:t> </a:t>
            </a:r>
            <a:r>
              <a:rPr lang="cs-CZ" sz="2200" dirty="0" err="1">
                <a:sym typeface="Wingdings" panose="05000000000000000000" pitchFamily="2" charset="2"/>
              </a:rPr>
              <a:t>trade</a:t>
            </a:r>
            <a:r>
              <a:rPr lang="cs-CZ" sz="2200" dirty="0">
                <a:sym typeface="Wingdings" panose="05000000000000000000" pitchFamily="2" charset="2"/>
              </a:rPr>
              <a:t> </a:t>
            </a:r>
            <a:r>
              <a:rPr lang="cs-CZ" sz="2200" dirty="0" err="1">
                <a:sym typeface="Wingdings" panose="05000000000000000000" pitchFamily="2" charset="2"/>
              </a:rPr>
              <a:t>is</a:t>
            </a:r>
            <a:r>
              <a:rPr lang="cs-CZ" sz="2200" dirty="0">
                <a:sym typeface="Wingdings" panose="05000000000000000000" pitchFamily="2" charset="2"/>
              </a:rPr>
              <a:t> </a:t>
            </a:r>
            <a:r>
              <a:rPr lang="cs-CZ" sz="2200" dirty="0" err="1">
                <a:sym typeface="Wingdings" panose="05000000000000000000" pitchFamily="2" charset="2"/>
              </a:rPr>
              <a:t>possible</a:t>
            </a:r>
            <a:endParaRPr lang="en-US" sz="2200" baseline="-2500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cs-CZ"/>
              <a:t>Hidden information problems</a:t>
            </a:r>
            <a:endParaRPr lang="en-US" dirty="0"/>
          </a:p>
        </p:txBody>
      </p:sp>
      <p:pic>
        <p:nvPicPr>
          <p:cNvPr id="5124" name="Picture 4" descr="This is unprecedented.' Here's why prices for used cars are at an all-time  high">
            <a:extLst>
              <a:ext uri="{FF2B5EF4-FFF2-40B4-BE49-F238E27FC236}">
                <a16:creationId xmlns:a16="http://schemas.microsoft.com/office/drawing/2014/main" id="{6A9047DD-8E8F-48A7-893A-4EE5A4D11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3161" y="3590925"/>
            <a:ext cx="5506383" cy="326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428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474378"/>
            <a:ext cx="10870096" cy="4722249"/>
          </a:xfrm>
        </p:spPr>
        <p:txBody>
          <a:bodyPr>
            <a:noAutofit/>
          </a:bodyPr>
          <a:lstStyle/>
          <a:p>
            <a:pPr marL="0" indent="0">
              <a:buNone/>
            </a:pPr>
            <a:r>
              <a:rPr lang="cs-CZ" sz="2400" b="1"/>
              <a:t>Prices under p</a:t>
            </a:r>
            <a:r>
              <a:rPr lang="en-US" sz="2400" b="1"/>
              <a:t>erfect </a:t>
            </a:r>
            <a:r>
              <a:rPr lang="en-US" sz="2400" b="1" dirty="0"/>
              <a:t>information</a:t>
            </a:r>
          </a:p>
          <a:p>
            <a:r>
              <a:rPr lang="en-US" sz="2400"/>
              <a:t>p</a:t>
            </a:r>
            <a:r>
              <a:rPr lang="cs-CZ" sz="2400" baseline="-25000" dirty="0"/>
              <a:t>H</a:t>
            </a:r>
            <a:r>
              <a:rPr lang="cs-CZ" sz="2400" dirty="0"/>
              <a:t> </a:t>
            </a:r>
            <a:r>
              <a:rPr lang="en-US" sz="2400" dirty="0"/>
              <a:t>=</a:t>
            </a:r>
            <a:r>
              <a:rPr lang="cs-CZ" sz="2400" dirty="0"/>
              <a:t> </a:t>
            </a:r>
            <a:r>
              <a:rPr lang="en-US" sz="2400" dirty="0"/>
              <a:t>r</a:t>
            </a:r>
            <a:r>
              <a:rPr lang="cs-CZ" sz="2400" baseline="-25000" dirty="0"/>
              <a:t>H</a:t>
            </a:r>
            <a:r>
              <a:rPr lang="cs-CZ" sz="2400" dirty="0"/>
              <a:t>, </a:t>
            </a:r>
            <a:r>
              <a:rPr lang="en-US" sz="2400" dirty="0"/>
              <a:t>p</a:t>
            </a:r>
            <a:r>
              <a:rPr lang="cs-CZ" sz="2400" baseline="-25000" dirty="0"/>
              <a:t>L</a:t>
            </a:r>
            <a:r>
              <a:rPr lang="cs-CZ" sz="2400" dirty="0"/>
              <a:t> </a:t>
            </a:r>
            <a:r>
              <a:rPr lang="en-US" sz="2400" dirty="0"/>
              <a:t>=</a:t>
            </a:r>
            <a:r>
              <a:rPr lang="cs-CZ" sz="2400" dirty="0"/>
              <a:t> </a:t>
            </a:r>
            <a:r>
              <a:rPr lang="en-US" sz="2400" dirty="0"/>
              <a:t>r</a:t>
            </a:r>
            <a:r>
              <a:rPr lang="cs-CZ" sz="2400" baseline="-25000" dirty="0"/>
              <a:t>L</a:t>
            </a:r>
            <a:endParaRPr lang="en-US" sz="2400" baseline="-25000" dirty="0"/>
          </a:p>
          <a:p>
            <a:r>
              <a:rPr lang="en-US" sz="2400" dirty="0"/>
              <a:t>socially optimal</a:t>
            </a:r>
            <a:endParaRPr lang="cs-CZ" sz="240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cs-CZ"/>
              <a:t>Hidden information problems</a:t>
            </a:r>
            <a:endParaRPr lang="en-US" dirty="0"/>
          </a:p>
        </p:txBody>
      </p:sp>
    </p:spTree>
    <p:extLst>
      <p:ext uri="{BB962C8B-B14F-4D97-AF65-F5344CB8AC3E}">
        <p14:creationId xmlns:p14="http://schemas.microsoft.com/office/powerpoint/2010/main" val="4271704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474378"/>
            <a:ext cx="10515600" cy="4722249"/>
          </a:xfrm>
        </p:spPr>
        <p:txBody>
          <a:bodyPr>
            <a:noAutofit/>
          </a:bodyPr>
          <a:lstStyle/>
          <a:p>
            <a:pPr marL="0" indent="0">
              <a:buNone/>
            </a:pPr>
            <a:r>
              <a:rPr lang="en-US" sz="2400" b="1" dirty="0">
                <a:sym typeface="Wingdings" panose="05000000000000000000" pitchFamily="2" charset="2"/>
              </a:rPr>
              <a:t>Asymmetric information</a:t>
            </a:r>
            <a:endParaRPr lang="cs-CZ" sz="2400" b="1" dirty="0">
              <a:sym typeface="Wingdings" panose="05000000000000000000" pitchFamily="2" charset="2"/>
            </a:endParaRPr>
          </a:p>
          <a:p>
            <a:r>
              <a:rPr lang="cs-CZ" sz="2400" dirty="0" err="1">
                <a:sym typeface="Wingdings" panose="05000000000000000000" pitchFamily="2" charset="2"/>
              </a:rPr>
              <a:t>Only</a:t>
            </a:r>
            <a:r>
              <a:rPr lang="cs-CZ" sz="2400" dirty="0">
                <a:sym typeface="Wingdings" panose="05000000000000000000" pitchFamily="2" charset="2"/>
              </a:rPr>
              <a:t> the </a:t>
            </a:r>
            <a:r>
              <a:rPr lang="cs-CZ" sz="2400" dirty="0" err="1">
                <a:sym typeface="Wingdings" panose="05000000000000000000" pitchFamily="2" charset="2"/>
              </a:rPr>
              <a:t>firm</a:t>
            </a:r>
            <a:r>
              <a:rPr lang="cs-CZ" sz="2400" dirty="0">
                <a:sym typeface="Wingdings" panose="05000000000000000000" pitchFamily="2" charset="2"/>
              </a:rPr>
              <a:t> </a:t>
            </a:r>
            <a:r>
              <a:rPr lang="cs-CZ" sz="2400" dirty="0" err="1">
                <a:sym typeface="Wingdings" panose="05000000000000000000" pitchFamily="2" charset="2"/>
              </a:rPr>
              <a:t>knows</a:t>
            </a:r>
            <a:r>
              <a:rPr lang="cs-CZ" sz="2400" dirty="0">
                <a:sym typeface="Wingdings" panose="05000000000000000000" pitchFamily="2" charset="2"/>
              </a:rPr>
              <a:t> the </a:t>
            </a:r>
            <a:r>
              <a:rPr lang="cs-CZ" sz="2400" dirty="0" err="1">
                <a:sym typeface="Wingdings" panose="05000000000000000000" pitchFamily="2" charset="2"/>
              </a:rPr>
              <a:t>quality</a:t>
            </a:r>
            <a:r>
              <a:rPr lang="cs-CZ" sz="2400" dirty="0">
                <a:sym typeface="Wingdings" panose="05000000000000000000" pitchFamily="2" charset="2"/>
              </a:rPr>
              <a:t> of the </a:t>
            </a:r>
            <a:r>
              <a:rPr lang="cs-CZ" sz="2400" dirty="0" err="1">
                <a:sym typeface="Wingdings" panose="05000000000000000000" pitchFamily="2" charset="2"/>
              </a:rPr>
              <a:t>product</a:t>
            </a:r>
            <a:endParaRPr lang="cs-CZ" sz="2400" dirty="0">
              <a:sym typeface="Wingdings" panose="05000000000000000000" pitchFamily="2" charset="2"/>
            </a:endParaRPr>
          </a:p>
          <a:p>
            <a:r>
              <a:rPr lang="cs-CZ" sz="2400" dirty="0" err="1">
                <a:sym typeface="Wingdings" panose="05000000000000000000" pitchFamily="2" charset="2"/>
              </a:rPr>
              <a:t>Customer</a:t>
            </a:r>
            <a:r>
              <a:rPr lang="cs-CZ" sz="2400" dirty="0">
                <a:sym typeface="Wingdings" panose="05000000000000000000" pitchFamily="2" charset="2"/>
              </a:rPr>
              <a:t> </a:t>
            </a:r>
            <a:r>
              <a:rPr lang="cs-CZ" sz="2400" dirty="0" err="1">
                <a:sym typeface="Wingdings" panose="05000000000000000000" pitchFamily="2" charset="2"/>
              </a:rPr>
              <a:t>only</a:t>
            </a:r>
            <a:r>
              <a:rPr lang="cs-CZ" sz="2400" dirty="0">
                <a:sym typeface="Wingdings" panose="05000000000000000000" pitchFamily="2" charset="2"/>
              </a:rPr>
              <a:t> </a:t>
            </a:r>
            <a:r>
              <a:rPr lang="cs-CZ" sz="2400" dirty="0" err="1">
                <a:sym typeface="Wingdings" panose="05000000000000000000" pitchFamily="2" charset="2"/>
              </a:rPr>
              <a:t>knows</a:t>
            </a:r>
            <a:r>
              <a:rPr lang="cs-CZ" sz="2400" dirty="0">
                <a:sym typeface="Wingdings" panose="05000000000000000000" pitchFamily="2" charset="2"/>
              </a:rPr>
              <a:t> </a:t>
            </a:r>
            <a:r>
              <a:rPr lang="cs-CZ" sz="2400" dirty="0" err="1">
                <a:sym typeface="Wingdings" panose="05000000000000000000" pitchFamily="2" charset="2"/>
              </a:rPr>
              <a:t>that</a:t>
            </a:r>
            <a:r>
              <a:rPr lang="cs-CZ" sz="2400" dirty="0">
                <a:sym typeface="Wingdings" panose="05000000000000000000" pitchFamily="2" charset="2"/>
              </a:rPr>
              <a:t> </a:t>
            </a:r>
            <a:r>
              <a:rPr lang="cs-CZ" sz="2400" dirty="0" err="1">
                <a:sym typeface="Wingdings" panose="05000000000000000000" pitchFamily="2" charset="2"/>
              </a:rPr>
              <a:t>quality</a:t>
            </a:r>
            <a:r>
              <a:rPr lang="cs-CZ" sz="2400" dirty="0">
                <a:sym typeface="Wingdings" panose="05000000000000000000" pitchFamily="2" charset="2"/>
              </a:rPr>
              <a:t> </a:t>
            </a:r>
            <a:r>
              <a:rPr lang="cs-CZ" sz="2400" dirty="0" err="1">
                <a:sym typeface="Wingdings" panose="05000000000000000000" pitchFamily="2" charset="2"/>
              </a:rPr>
              <a:t>is</a:t>
            </a:r>
            <a:endParaRPr lang="cs-CZ" sz="2400" dirty="0">
              <a:sym typeface="Wingdings" panose="05000000000000000000" pitchFamily="2" charset="2"/>
            </a:endParaRPr>
          </a:p>
          <a:p>
            <a:pPr lvl="1"/>
            <a:r>
              <a:rPr lang="cs-CZ" dirty="0" err="1">
                <a:sym typeface="Wingdings" panose="05000000000000000000" pitchFamily="2" charset="2"/>
              </a:rPr>
              <a:t>high</a:t>
            </a:r>
            <a:r>
              <a:rPr lang="cs-CZ" dirty="0">
                <a:sym typeface="Wingdings" panose="05000000000000000000" pitchFamily="2" charset="2"/>
              </a:rPr>
              <a:t> </a:t>
            </a:r>
            <a:r>
              <a:rPr lang="cs-CZ" dirty="0" err="1">
                <a:sym typeface="Wingdings" panose="05000000000000000000" pitchFamily="2" charset="2"/>
              </a:rPr>
              <a:t>quality</a:t>
            </a:r>
            <a:r>
              <a:rPr lang="cs-CZ" dirty="0">
                <a:sym typeface="Wingdings" panose="05000000000000000000" pitchFamily="2" charset="2"/>
              </a:rPr>
              <a:t> with probability </a:t>
            </a:r>
            <a:r>
              <a:rPr lang="el-GR" dirty="0">
                <a:sym typeface="Wingdings" panose="05000000000000000000" pitchFamily="2" charset="2"/>
              </a:rPr>
              <a:t>λ</a:t>
            </a:r>
            <a:endParaRPr lang="cs-CZ" dirty="0">
              <a:sym typeface="Wingdings" panose="05000000000000000000" pitchFamily="2" charset="2"/>
            </a:endParaRPr>
          </a:p>
          <a:p>
            <a:pPr lvl="1"/>
            <a:r>
              <a:rPr lang="cs-CZ" dirty="0" err="1">
                <a:sym typeface="Wingdings" panose="05000000000000000000" pitchFamily="2" charset="2"/>
              </a:rPr>
              <a:t>low</a:t>
            </a:r>
            <a:r>
              <a:rPr lang="cs-CZ" dirty="0">
                <a:sym typeface="Wingdings" panose="05000000000000000000" pitchFamily="2" charset="2"/>
              </a:rPr>
              <a:t> </a:t>
            </a:r>
            <a:r>
              <a:rPr lang="cs-CZ" dirty="0" err="1">
                <a:sym typeface="Wingdings" panose="05000000000000000000" pitchFamily="2" charset="2"/>
              </a:rPr>
              <a:t>quality</a:t>
            </a:r>
            <a:r>
              <a:rPr lang="cs-CZ" dirty="0">
                <a:sym typeface="Wingdings" panose="05000000000000000000" pitchFamily="2" charset="2"/>
              </a:rPr>
              <a:t> with probability 1-</a:t>
            </a:r>
            <a:r>
              <a:rPr lang="el-GR" dirty="0">
                <a:sym typeface="Wingdings" panose="05000000000000000000" pitchFamily="2" charset="2"/>
              </a:rPr>
              <a:t> λ</a:t>
            </a:r>
            <a:endParaRPr lang="cs-CZ" dirty="0">
              <a:sym typeface="Wingdings" panose="05000000000000000000" pitchFamily="2" charset="2"/>
            </a:endParaRPr>
          </a:p>
          <a:p>
            <a:pPr marL="0" indent="0">
              <a:buNone/>
            </a:pPr>
            <a:r>
              <a:rPr lang="cs-CZ" sz="2400" dirty="0">
                <a:sym typeface="Wingdings" panose="05000000000000000000" pitchFamily="2" charset="2"/>
              </a:rPr>
              <a:t>    </a:t>
            </a:r>
            <a:r>
              <a:rPr lang="cs-CZ" sz="2400" dirty="0" err="1">
                <a:sym typeface="Wingdings" panose="05000000000000000000" pitchFamily="2" charset="2"/>
              </a:rPr>
              <a:t>Expected</a:t>
            </a:r>
            <a:r>
              <a:rPr lang="cs-CZ" sz="2400" dirty="0">
                <a:sym typeface="Wingdings" panose="05000000000000000000" pitchFamily="2" charset="2"/>
              </a:rPr>
              <a:t> utility </a:t>
            </a:r>
            <a:r>
              <a:rPr lang="cs-CZ" sz="2400" dirty="0" err="1">
                <a:sym typeface="Wingdings" panose="05000000000000000000" pitchFamily="2" charset="2"/>
              </a:rPr>
              <a:t>for</a:t>
            </a:r>
            <a:r>
              <a:rPr lang="cs-CZ" sz="2400" dirty="0">
                <a:sym typeface="Wingdings" panose="05000000000000000000" pitchFamily="2" charset="2"/>
              </a:rPr>
              <a:t> </a:t>
            </a:r>
            <a:r>
              <a:rPr lang="cs-CZ" sz="2400" dirty="0" err="1">
                <a:sym typeface="Wingdings" panose="05000000000000000000" pitchFamily="2" charset="2"/>
              </a:rPr>
              <a:t>buyers</a:t>
            </a:r>
            <a:r>
              <a:rPr lang="cs-CZ" sz="2400" dirty="0">
                <a:sym typeface="Wingdings" panose="05000000000000000000" pitchFamily="2" charset="2"/>
              </a:rPr>
              <a:t> = </a:t>
            </a:r>
            <a:r>
              <a:rPr lang="el-GR" sz="2400" dirty="0">
                <a:sym typeface="Wingdings" panose="05000000000000000000" pitchFamily="2" charset="2"/>
              </a:rPr>
              <a:t>λ</a:t>
            </a:r>
            <a:r>
              <a:rPr lang="cs-CZ" sz="2400" dirty="0" err="1">
                <a:sym typeface="Wingdings" panose="05000000000000000000" pitchFamily="2" charset="2"/>
              </a:rPr>
              <a:t>r</a:t>
            </a:r>
            <a:r>
              <a:rPr lang="cs-CZ" sz="2400" baseline="-25000" dirty="0" err="1">
                <a:sym typeface="Wingdings" panose="05000000000000000000" pitchFamily="2" charset="2"/>
              </a:rPr>
              <a:t>H</a:t>
            </a:r>
            <a:r>
              <a:rPr lang="cs-CZ" sz="2400" dirty="0">
                <a:sym typeface="Wingdings" panose="05000000000000000000" pitchFamily="2" charset="2"/>
              </a:rPr>
              <a:t> + (1-</a:t>
            </a:r>
            <a:r>
              <a:rPr lang="el-GR" sz="2400" dirty="0">
                <a:sym typeface="Wingdings" panose="05000000000000000000" pitchFamily="2" charset="2"/>
              </a:rPr>
              <a:t>λ</a:t>
            </a:r>
            <a:r>
              <a:rPr lang="cs-CZ" sz="2400">
                <a:sym typeface="Wingdings" panose="05000000000000000000" pitchFamily="2" charset="2"/>
              </a:rPr>
              <a:t>)r</a:t>
            </a:r>
            <a:r>
              <a:rPr lang="cs-CZ" sz="2400" baseline="-25000" dirty="0">
                <a:sym typeface="Wingdings" panose="05000000000000000000" pitchFamily="2" charset="2"/>
              </a:rPr>
              <a:t>L</a:t>
            </a:r>
            <a:r>
              <a:rPr lang="cs-CZ" sz="2400">
                <a:sym typeface="Wingdings" panose="05000000000000000000" pitchFamily="2" charset="2"/>
              </a:rPr>
              <a:t> </a:t>
            </a:r>
            <a:endParaRPr lang="cs-CZ" sz="2400" dirty="0">
              <a:sym typeface="Wingdings" panose="05000000000000000000" pitchFamily="2" charset="2"/>
            </a:endParaRPr>
          </a:p>
          <a:p>
            <a:pPr marL="0" indent="0">
              <a:buNone/>
            </a:pPr>
            <a:endParaRPr lang="cs-CZ" sz="2400" b="1" dirty="0"/>
          </a:p>
          <a:p>
            <a:pPr marL="0" indent="0">
              <a:buNone/>
            </a:pPr>
            <a:r>
              <a:rPr lang="cs-CZ" sz="2400" b="1" dirty="0"/>
              <a:t>3 </a:t>
            </a:r>
            <a:r>
              <a:rPr lang="cs-CZ" sz="2400" b="1" dirty="0" err="1"/>
              <a:t>stages</a:t>
            </a:r>
            <a:endParaRPr lang="cs-CZ" sz="2400" b="1" dirty="0"/>
          </a:p>
          <a:p>
            <a:pPr marL="914400" lvl="1" indent="-457200">
              <a:buFont typeface="+mj-lt"/>
              <a:buAutoNum type="arabicPeriod"/>
            </a:pPr>
            <a:r>
              <a:rPr lang="cs-CZ" dirty="0" err="1"/>
              <a:t>Quality</a:t>
            </a:r>
            <a:r>
              <a:rPr lang="cs-CZ" dirty="0"/>
              <a:t> </a:t>
            </a:r>
            <a:r>
              <a:rPr lang="cs-CZ" dirty="0" err="1"/>
              <a:t>is</a:t>
            </a:r>
            <a:r>
              <a:rPr lang="cs-CZ" dirty="0"/>
              <a:t> </a:t>
            </a:r>
            <a:r>
              <a:rPr lang="cs-CZ" dirty="0" err="1"/>
              <a:t>randomly</a:t>
            </a:r>
            <a:r>
              <a:rPr lang="cs-CZ" dirty="0"/>
              <a:t> </a:t>
            </a:r>
            <a:r>
              <a:rPr lang="cs-CZ" dirty="0" err="1"/>
              <a:t>drawn</a:t>
            </a:r>
            <a:r>
              <a:rPr lang="cs-CZ" dirty="0"/>
              <a:t> and the </a:t>
            </a:r>
            <a:r>
              <a:rPr lang="cs-CZ" dirty="0" err="1"/>
              <a:t>firm</a:t>
            </a:r>
            <a:r>
              <a:rPr lang="cs-CZ" dirty="0"/>
              <a:t> </a:t>
            </a:r>
            <a:r>
              <a:rPr lang="cs-CZ" dirty="0" err="1"/>
              <a:t>observes</a:t>
            </a:r>
            <a:r>
              <a:rPr lang="cs-CZ" dirty="0"/>
              <a:t> </a:t>
            </a:r>
            <a:r>
              <a:rPr lang="cs-CZ" dirty="0" err="1"/>
              <a:t>it</a:t>
            </a:r>
            <a:endParaRPr lang="cs-CZ" dirty="0"/>
          </a:p>
          <a:p>
            <a:pPr marL="914400" lvl="1" indent="-457200">
              <a:buFont typeface="+mj-lt"/>
              <a:buAutoNum type="arabicPeriod"/>
            </a:pPr>
            <a:r>
              <a:rPr lang="cs-CZ" dirty="0" err="1"/>
              <a:t>Seller</a:t>
            </a:r>
            <a:r>
              <a:rPr lang="cs-CZ" dirty="0"/>
              <a:t> </a:t>
            </a:r>
            <a:r>
              <a:rPr lang="cs-CZ" dirty="0" err="1"/>
              <a:t>decides</a:t>
            </a:r>
            <a:r>
              <a:rPr lang="cs-CZ" dirty="0"/>
              <a:t> on the </a:t>
            </a:r>
            <a:r>
              <a:rPr lang="cs-CZ" dirty="0" err="1"/>
              <a:t>price</a:t>
            </a:r>
            <a:r>
              <a:rPr lang="cs-CZ" dirty="0"/>
              <a:t> (</a:t>
            </a:r>
            <a:r>
              <a:rPr lang="cs-CZ" dirty="0" err="1"/>
              <a:t>or</a:t>
            </a:r>
            <a:r>
              <a:rPr lang="cs-CZ" dirty="0"/>
              <a:t> no </a:t>
            </a:r>
            <a:r>
              <a:rPr lang="cs-CZ" dirty="0" err="1"/>
              <a:t>price</a:t>
            </a:r>
            <a:r>
              <a:rPr lang="cs-CZ" dirty="0"/>
              <a:t>)</a:t>
            </a:r>
          </a:p>
          <a:p>
            <a:pPr marL="914400" lvl="1" indent="-457200">
              <a:buFont typeface="+mj-lt"/>
              <a:buAutoNum type="arabicPeriod"/>
            </a:pPr>
            <a:r>
              <a:rPr lang="cs-CZ" dirty="0" err="1"/>
              <a:t>Consumer</a:t>
            </a:r>
            <a:r>
              <a:rPr lang="cs-CZ" dirty="0"/>
              <a:t> </a:t>
            </a:r>
            <a:r>
              <a:rPr lang="cs-CZ" dirty="0" err="1"/>
              <a:t>decides</a:t>
            </a:r>
            <a:r>
              <a:rPr lang="cs-CZ" dirty="0"/>
              <a:t> </a:t>
            </a:r>
            <a:r>
              <a:rPr lang="cs-CZ" dirty="0" err="1"/>
              <a:t>whether</a:t>
            </a:r>
            <a:r>
              <a:rPr lang="cs-CZ" dirty="0"/>
              <a:t> to </a:t>
            </a:r>
            <a:r>
              <a:rPr lang="cs-CZ" dirty="0" err="1"/>
              <a:t>buy</a:t>
            </a:r>
            <a:endParaRPr lang="cs-CZ"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cs-CZ"/>
              <a:t>Hidden information problems</a:t>
            </a:r>
            <a:endParaRPr lang="en-US" dirty="0"/>
          </a:p>
        </p:txBody>
      </p:sp>
    </p:spTree>
    <p:extLst>
      <p:ext uri="{BB962C8B-B14F-4D97-AF65-F5344CB8AC3E}">
        <p14:creationId xmlns:p14="http://schemas.microsoft.com/office/powerpoint/2010/main" val="364365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351722"/>
            <a:ext cx="10515600" cy="4844905"/>
          </a:xfrm>
        </p:spPr>
        <p:txBody>
          <a:bodyPr>
            <a:noAutofit/>
          </a:bodyPr>
          <a:lstStyle/>
          <a:p>
            <a:r>
              <a:rPr lang="cs-CZ" sz="2400" dirty="0" err="1"/>
              <a:t>First</a:t>
            </a:r>
            <a:r>
              <a:rPr lang="cs-CZ" sz="2400" dirty="0"/>
              <a:t> </a:t>
            </a:r>
            <a:r>
              <a:rPr lang="cs-CZ" sz="2400" dirty="0" err="1"/>
              <a:t>assume</a:t>
            </a:r>
            <a:r>
              <a:rPr lang="cs-CZ" sz="2400" dirty="0"/>
              <a:t> </a:t>
            </a:r>
            <a:r>
              <a:rPr lang="cs-CZ" sz="2400" dirty="0" err="1"/>
              <a:t>there</a:t>
            </a:r>
            <a:r>
              <a:rPr lang="cs-CZ" sz="2400" dirty="0"/>
              <a:t> </a:t>
            </a:r>
            <a:r>
              <a:rPr lang="cs-CZ" sz="2400" dirty="0" err="1"/>
              <a:t>will</a:t>
            </a:r>
            <a:r>
              <a:rPr lang="cs-CZ" sz="2400" dirty="0"/>
              <a:t> </a:t>
            </a:r>
            <a:r>
              <a:rPr lang="cs-CZ" sz="2400" dirty="0" err="1"/>
              <a:t>be</a:t>
            </a:r>
            <a:r>
              <a:rPr lang="cs-CZ" sz="2400" dirty="0"/>
              <a:t> </a:t>
            </a:r>
            <a:r>
              <a:rPr lang="cs-CZ" sz="2400" dirty="0" err="1"/>
              <a:t>trade</a:t>
            </a:r>
            <a:r>
              <a:rPr lang="cs-CZ" sz="2400" dirty="0"/>
              <a:t> </a:t>
            </a:r>
            <a:r>
              <a:rPr lang="cs-CZ" sz="2400" dirty="0" err="1"/>
              <a:t>for</a:t>
            </a:r>
            <a:r>
              <a:rPr lang="cs-CZ" sz="2400" dirty="0"/>
              <a:t> </a:t>
            </a:r>
            <a:r>
              <a:rPr lang="cs-CZ" sz="2400" dirty="0" err="1"/>
              <a:t>either</a:t>
            </a:r>
            <a:r>
              <a:rPr lang="cs-CZ" sz="2400" dirty="0"/>
              <a:t> </a:t>
            </a:r>
            <a:r>
              <a:rPr lang="cs-CZ" sz="2400" dirty="0" err="1"/>
              <a:t>quality</a:t>
            </a:r>
            <a:r>
              <a:rPr lang="cs-CZ" sz="2400" dirty="0"/>
              <a:t> type</a:t>
            </a:r>
          </a:p>
          <a:p>
            <a:pPr lvl="1"/>
            <a:r>
              <a:rPr lang="cs-CZ" dirty="0"/>
              <a:t>p = </a:t>
            </a:r>
            <a:r>
              <a:rPr lang="el-GR" dirty="0">
                <a:sym typeface="Wingdings" panose="05000000000000000000" pitchFamily="2" charset="2"/>
              </a:rPr>
              <a:t>λ</a:t>
            </a:r>
            <a:r>
              <a:rPr lang="cs-CZ" dirty="0" err="1">
                <a:sym typeface="Wingdings" panose="05000000000000000000" pitchFamily="2" charset="2"/>
              </a:rPr>
              <a:t>r</a:t>
            </a:r>
            <a:r>
              <a:rPr lang="cs-CZ" baseline="-25000" dirty="0" err="1">
                <a:sym typeface="Wingdings" panose="05000000000000000000" pitchFamily="2" charset="2"/>
              </a:rPr>
              <a:t>H</a:t>
            </a:r>
            <a:r>
              <a:rPr lang="cs-CZ" dirty="0">
                <a:sym typeface="Wingdings" panose="05000000000000000000" pitchFamily="2" charset="2"/>
              </a:rPr>
              <a:t> + (1-</a:t>
            </a:r>
            <a:r>
              <a:rPr lang="el-GR" dirty="0">
                <a:sym typeface="Wingdings" panose="05000000000000000000" pitchFamily="2" charset="2"/>
              </a:rPr>
              <a:t>λ</a:t>
            </a:r>
            <a:r>
              <a:rPr lang="cs-CZ" dirty="0">
                <a:sym typeface="Wingdings" panose="05000000000000000000" pitchFamily="2" charset="2"/>
              </a:rPr>
              <a:t>)</a:t>
            </a:r>
            <a:r>
              <a:rPr lang="cs-CZ" dirty="0" err="1">
                <a:sym typeface="Wingdings" panose="05000000000000000000" pitchFamily="2" charset="2"/>
              </a:rPr>
              <a:t>r</a:t>
            </a:r>
            <a:r>
              <a:rPr lang="cs-CZ" baseline="-25000" dirty="0" err="1">
                <a:sym typeface="Wingdings" panose="05000000000000000000" pitchFamily="2" charset="2"/>
              </a:rPr>
              <a:t>L</a:t>
            </a:r>
            <a:r>
              <a:rPr lang="cs-CZ" dirty="0">
                <a:sym typeface="Wingdings" panose="05000000000000000000" pitchFamily="2" charset="2"/>
              </a:rPr>
              <a:t> </a:t>
            </a:r>
          </a:p>
          <a:p>
            <a:pPr lvl="1"/>
            <a:r>
              <a:rPr lang="en-US" dirty="0">
                <a:sym typeface="Wingdings" panose="05000000000000000000" pitchFamily="2" charset="2"/>
              </a:rPr>
              <a:t>The consumer buys</a:t>
            </a:r>
            <a:endParaRPr lang="cs-CZ" dirty="0">
              <a:sym typeface="Wingdings" panose="05000000000000000000" pitchFamily="2" charset="2"/>
            </a:endParaRPr>
          </a:p>
          <a:p>
            <a:pPr lvl="1"/>
            <a:r>
              <a:rPr lang="cs-CZ" i="1" dirty="0" err="1">
                <a:sym typeface="Wingdings" panose="05000000000000000000" pitchFamily="2" charset="2"/>
              </a:rPr>
              <a:t>Pooling</a:t>
            </a:r>
            <a:r>
              <a:rPr lang="cs-CZ" i="1" dirty="0">
                <a:sym typeface="Wingdings" panose="05000000000000000000" pitchFamily="2" charset="2"/>
              </a:rPr>
              <a:t> </a:t>
            </a:r>
            <a:r>
              <a:rPr lang="cs-CZ" i="1" dirty="0" err="1">
                <a:sym typeface="Wingdings" panose="05000000000000000000" pitchFamily="2" charset="2"/>
              </a:rPr>
              <a:t>equilibrium</a:t>
            </a:r>
            <a:r>
              <a:rPr lang="cs-CZ" dirty="0">
                <a:sym typeface="Wingdings" panose="05000000000000000000" pitchFamily="2" charset="2"/>
              </a:rPr>
              <a:t>, as </a:t>
            </a:r>
            <a:r>
              <a:rPr lang="cs-CZ" dirty="0" err="1">
                <a:sym typeface="Wingdings" panose="05000000000000000000" pitchFamily="2" charset="2"/>
              </a:rPr>
              <a:t>information</a:t>
            </a:r>
            <a:r>
              <a:rPr lang="cs-CZ" dirty="0">
                <a:sym typeface="Wingdings" panose="05000000000000000000" pitchFamily="2" charset="2"/>
              </a:rPr>
              <a:t> </a:t>
            </a:r>
            <a:r>
              <a:rPr lang="cs-CZ" dirty="0" err="1">
                <a:sym typeface="Wingdings" panose="05000000000000000000" pitchFamily="2" charset="2"/>
              </a:rPr>
              <a:t>asymmetry</a:t>
            </a:r>
            <a:r>
              <a:rPr lang="cs-CZ" dirty="0">
                <a:sym typeface="Wingdings" panose="05000000000000000000" pitchFamily="2" charset="2"/>
              </a:rPr>
              <a:t> not </a:t>
            </a:r>
            <a:r>
              <a:rPr lang="cs-CZ" dirty="0" err="1">
                <a:sym typeface="Wingdings" panose="05000000000000000000" pitchFamily="2" charset="2"/>
              </a:rPr>
              <a:t>resolved</a:t>
            </a:r>
            <a:endParaRPr lang="cs-CZ" dirty="0">
              <a:sym typeface="Wingdings" panose="05000000000000000000" pitchFamily="2" charset="2"/>
            </a:endParaRPr>
          </a:p>
          <a:p>
            <a:pPr lvl="1"/>
            <a:r>
              <a:rPr lang="cs-CZ" dirty="0" err="1">
                <a:sym typeface="Wingdings" panose="05000000000000000000" pitchFamily="2" charset="2"/>
              </a:rPr>
              <a:t>Socially</a:t>
            </a:r>
            <a:r>
              <a:rPr lang="cs-CZ" dirty="0">
                <a:sym typeface="Wingdings" panose="05000000000000000000" pitchFamily="2" charset="2"/>
              </a:rPr>
              <a:t> </a:t>
            </a:r>
            <a:r>
              <a:rPr lang="cs-CZ" dirty="0" err="1">
                <a:sym typeface="Wingdings" panose="05000000000000000000" pitchFamily="2" charset="2"/>
              </a:rPr>
              <a:t>optimal</a:t>
            </a:r>
            <a:endParaRPr lang="cs-CZ" dirty="0">
              <a:sym typeface="Wingdings" panose="05000000000000000000" pitchFamily="2" charset="2"/>
            </a:endParaRPr>
          </a:p>
          <a:p>
            <a:r>
              <a:rPr lang="cs-CZ" sz="2400" dirty="0">
                <a:sym typeface="Wingdings" panose="05000000000000000000" pitchFamily="2" charset="2"/>
              </a:rPr>
              <a:t>But a </a:t>
            </a:r>
            <a:r>
              <a:rPr lang="cs-CZ" sz="2400" dirty="0" err="1">
                <a:sym typeface="Wingdings" panose="05000000000000000000" pitchFamily="2" charset="2"/>
              </a:rPr>
              <a:t>high-quality</a:t>
            </a:r>
            <a:r>
              <a:rPr lang="cs-CZ" sz="2400" dirty="0">
                <a:sym typeface="Wingdings" panose="05000000000000000000" pitchFamily="2" charset="2"/>
              </a:rPr>
              <a:t> </a:t>
            </a:r>
            <a:r>
              <a:rPr lang="cs-CZ" sz="2400" dirty="0" err="1">
                <a:sym typeface="Wingdings" panose="05000000000000000000" pitchFamily="2" charset="2"/>
              </a:rPr>
              <a:t>firm</a:t>
            </a:r>
            <a:r>
              <a:rPr lang="cs-CZ" sz="2400" dirty="0">
                <a:sym typeface="Wingdings" panose="05000000000000000000" pitchFamily="2" charset="2"/>
              </a:rPr>
              <a:t> </a:t>
            </a:r>
            <a:r>
              <a:rPr lang="cs-CZ" sz="2400" dirty="0" err="1">
                <a:sym typeface="Wingdings" panose="05000000000000000000" pitchFamily="2" charset="2"/>
              </a:rPr>
              <a:t>selling</a:t>
            </a:r>
            <a:r>
              <a:rPr lang="cs-CZ" sz="2400" dirty="0">
                <a:sym typeface="Wingdings" panose="05000000000000000000" pitchFamily="2" charset="2"/>
              </a:rPr>
              <a:t> </a:t>
            </a:r>
            <a:r>
              <a:rPr lang="cs-CZ" sz="2400" dirty="0" err="1">
                <a:sym typeface="Wingdings" panose="05000000000000000000" pitchFamily="2" charset="2"/>
              </a:rPr>
              <a:t>only</a:t>
            </a:r>
            <a:r>
              <a:rPr lang="cs-CZ" sz="2400" dirty="0">
                <a:sym typeface="Wingdings" panose="05000000000000000000" pitchFamily="2" charset="2"/>
              </a:rPr>
              <a:t> </a:t>
            </a:r>
            <a:r>
              <a:rPr lang="cs-CZ" sz="2400" dirty="0" err="1">
                <a:sym typeface="Wingdings" panose="05000000000000000000" pitchFamily="2" charset="2"/>
              </a:rPr>
              <a:t>if</a:t>
            </a:r>
            <a:r>
              <a:rPr lang="cs-CZ" sz="2400" dirty="0">
                <a:sym typeface="Wingdings" panose="05000000000000000000" pitchFamily="2" charset="2"/>
              </a:rPr>
              <a:t> </a:t>
            </a:r>
            <a:r>
              <a:rPr lang="cs-CZ" sz="2400">
                <a:sym typeface="Wingdings" panose="05000000000000000000" pitchFamily="2" charset="2"/>
              </a:rPr>
              <a:t>p = </a:t>
            </a:r>
            <a:r>
              <a:rPr lang="el-GR" sz="2400">
                <a:sym typeface="Wingdings" panose="05000000000000000000" pitchFamily="2" charset="2"/>
              </a:rPr>
              <a:t>λ</a:t>
            </a:r>
            <a:r>
              <a:rPr lang="cs-CZ" sz="2400">
                <a:sym typeface="Wingdings" panose="05000000000000000000" pitchFamily="2" charset="2"/>
              </a:rPr>
              <a:t>r</a:t>
            </a:r>
            <a:r>
              <a:rPr lang="cs-CZ" sz="2400" baseline="-25000">
                <a:sym typeface="Wingdings" panose="05000000000000000000" pitchFamily="2" charset="2"/>
              </a:rPr>
              <a:t>H</a:t>
            </a:r>
            <a:r>
              <a:rPr lang="cs-CZ" sz="2400">
                <a:sym typeface="Wingdings" panose="05000000000000000000" pitchFamily="2" charset="2"/>
              </a:rPr>
              <a:t> + (1-</a:t>
            </a:r>
            <a:r>
              <a:rPr lang="el-GR" sz="2400">
                <a:sym typeface="Wingdings" panose="05000000000000000000" pitchFamily="2" charset="2"/>
              </a:rPr>
              <a:t>λ</a:t>
            </a:r>
            <a:r>
              <a:rPr lang="cs-CZ" sz="2400">
                <a:sym typeface="Wingdings" panose="05000000000000000000" pitchFamily="2" charset="2"/>
              </a:rPr>
              <a:t>)r</a:t>
            </a:r>
            <a:r>
              <a:rPr lang="cs-CZ" sz="2400" baseline="-25000">
                <a:sym typeface="Wingdings" panose="05000000000000000000" pitchFamily="2" charset="2"/>
              </a:rPr>
              <a:t>L </a:t>
            </a:r>
            <a:r>
              <a:rPr lang="cs-CZ" sz="2400">
                <a:sym typeface="Wingdings" panose="05000000000000000000" pitchFamily="2" charset="2"/>
              </a:rPr>
              <a:t>&gt; </a:t>
            </a:r>
            <a:r>
              <a:rPr lang="cs-CZ" sz="2400" dirty="0" err="1">
                <a:sym typeface="Wingdings" panose="05000000000000000000" pitchFamily="2" charset="2"/>
              </a:rPr>
              <a:t>c</a:t>
            </a:r>
            <a:r>
              <a:rPr lang="cs-CZ" sz="2400" baseline="-25000" dirty="0" err="1">
                <a:sym typeface="Wingdings" panose="05000000000000000000" pitchFamily="2" charset="2"/>
              </a:rPr>
              <a:t>H</a:t>
            </a:r>
            <a:r>
              <a:rPr lang="cs-CZ" sz="2400" dirty="0">
                <a:sym typeface="Wingdings" panose="05000000000000000000" pitchFamily="2" charset="2"/>
              </a:rPr>
              <a:t> </a:t>
            </a:r>
          </a:p>
          <a:p>
            <a:r>
              <a:rPr lang="cs-CZ" sz="2400" err="1">
                <a:sym typeface="Wingdings" panose="05000000000000000000" pitchFamily="2" charset="2"/>
              </a:rPr>
              <a:t>If</a:t>
            </a:r>
            <a:r>
              <a:rPr lang="cs-CZ" sz="2400">
                <a:sym typeface="Wingdings" panose="05000000000000000000" pitchFamily="2" charset="2"/>
              </a:rPr>
              <a:t> </a:t>
            </a:r>
            <a:r>
              <a:rPr lang="cs-CZ" sz="2400"/>
              <a:t>p = </a:t>
            </a:r>
            <a:r>
              <a:rPr lang="el-GR" sz="2400">
                <a:sym typeface="Wingdings" panose="05000000000000000000" pitchFamily="2" charset="2"/>
              </a:rPr>
              <a:t>λ</a:t>
            </a:r>
            <a:r>
              <a:rPr lang="cs-CZ" sz="2400">
                <a:sym typeface="Wingdings" panose="05000000000000000000" pitchFamily="2" charset="2"/>
              </a:rPr>
              <a:t>r</a:t>
            </a:r>
            <a:r>
              <a:rPr lang="cs-CZ" sz="2400" baseline="-25000">
                <a:sym typeface="Wingdings" panose="05000000000000000000" pitchFamily="2" charset="2"/>
              </a:rPr>
              <a:t>H</a:t>
            </a:r>
            <a:r>
              <a:rPr lang="cs-CZ" sz="2400">
                <a:sym typeface="Wingdings" panose="05000000000000000000" pitchFamily="2" charset="2"/>
              </a:rPr>
              <a:t> + (1-</a:t>
            </a:r>
            <a:r>
              <a:rPr lang="el-GR" sz="2400">
                <a:sym typeface="Wingdings" panose="05000000000000000000" pitchFamily="2" charset="2"/>
              </a:rPr>
              <a:t>λ</a:t>
            </a:r>
            <a:r>
              <a:rPr lang="cs-CZ" sz="2400">
                <a:sym typeface="Wingdings" panose="05000000000000000000" pitchFamily="2" charset="2"/>
              </a:rPr>
              <a:t>)r</a:t>
            </a:r>
            <a:r>
              <a:rPr lang="cs-CZ" sz="2400" baseline="-25000">
                <a:sym typeface="Wingdings" panose="05000000000000000000" pitchFamily="2" charset="2"/>
              </a:rPr>
              <a:t>L</a:t>
            </a:r>
            <a:r>
              <a:rPr lang="cs-CZ" sz="2400">
                <a:sym typeface="Wingdings" panose="05000000000000000000" pitchFamily="2" charset="2"/>
              </a:rPr>
              <a:t>  </a:t>
            </a:r>
            <a:r>
              <a:rPr lang="cs-CZ" sz="2400" dirty="0">
                <a:sym typeface="Wingdings" panose="05000000000000000000" pitchFamily="2" charset="2"/>
              </a:rPr>
              <a:t>&lt; </a:t>
            </a:r>
            <a:r>
              <a:rPr lang="cs-CZ" sz="2400" dirty="0" err="1">
                <a:sym typeface="Wingdings" panose="05000000000000000000" pitchFamily="2" charset="2"/>
              </a:rPr>
              <a:t>c</a:t>
            </a:r>
            <a:r>
              <a:rPr lang="cs-CZ" sz="2400" baseline="-25000" dirty="0" err="1">
                <a:sym typeface="Wingdings" panose="05000000000000000000" pitchFamily="2" charset="2"/>
              </a:rPr>
              <a:t>H</a:t>
            </a:r>
            <a:endParaRPr lang="cs-CZ" sz="2400" dirty="0">
              <a:sym typeface="Wingdings" panose="05000000000000000000" pitchFamily="2" charset="2"/>
            </a:endParaRPr>
          </a:p>
          <a:p>
            <a:pPr lvl="1"/>
            <a:r>
              <a:rPr lang="cs-CZ" dirty="0">
                <a:sym typeface="Wingdings" panose="05000000000000000000" pitchFamily="2" charset="2"/>
              </a:rPr>
              <a:t>Re-</a:t>
            </a:r>
            <a:r>
              <a:rPr lang="cs-CZ" dirty="0" err="1">
                <a:sym typeface="Wingdings" panose="05000000000000000000" pitchFamily="2" charset="2"/>
              </a:rPr>
              <a:t>write</a:t>
            </a:r>
            <a:r>
              <a:rPr lang="cs-CZ" dirty="0">
                <a:sym typeface="Wingdings" panose="05000000000000000000" pitchFamily="2" charset="2"/>
              </a:rPr>
              <a:t> as </a:t>
            </a:r>
            <a:r>
              <a:rPr lang="el-GR" dirty="0">
                <a:sym typeface="Wingdings" panose="05000000000000000000" pitchFamily="2" charset="2"/>
              </a:rPr>
              <a:t>λ</a:t>
            </a:r>
            <a:r>
              <a:rPr lang="cs-CZ" dirty="0">
                <a:sym typeface="Wingdings" panose="05000000000000000000" pitchFamily="2" charset="2"/>
              </a:rPr>
              <a:t>(</a:t>
            </a:r>
            <a:r>
              <a:rPr lang="cs-CZ" dirty="0" err="1">
                <a:sym typeface="Wingdings" panose="05000000000000000000" pitchFamily="2" charset="2"/>
              </a:rPr>
              <a:t>r</a:t>
            </a:r>
            <a:r>
              <a:rPr lang="cs-CZ" baseline="-25000" dirty="0" err="1">
                <a:sym typeface="Wingdings" panose="05000000000000000000" pitchFamily="2" charset="2"/>
              </a:rPr>
              <a:t>H</a:t>
            </a:r>
            <a:r>
              <a:rPr lang="cs-CZ" dirty="0" err="1">
                <a:sym typeface="Wingdings" panose="05000000000000000000" pitchFamily="2" charset="2"/>
              </a:rPr>
              <a:t>-c</a:t>
            </a:r>
            <a:r>
              <a:rPr lang="cs-CZ" baseline="-25000" dirty="0" err="1">
                <a:sym typeface="Wingdings" panose="05000000000000000000" pitchFamily="2" charset="2"/>
              </a:rPr>
              <a:t>H</a:t>
            </a:r>
            <a:r>
              <a:rPr lang="cs-CZ" dirty="0">
                <a:sym typeface="Wingdings" panose="05000000000000000000" pitchFamily="2" charset="2"/>
              </a:rPr>
              <a:t>) + (1-</a:t>
            </a:r>
            <a:r>
              <a:rPr lang="el-GR" dirty="0">
                <a:sym typeface="Wingdings" panose="05000000000000000000" pitchFamily="2" charset="2"/>
              </a:rPr>
              <a:t>λ</a:t>
            </a:r>
            <a:r>
              <a:rPr lang="cs-CZ" dirty="0">
                <a:sym typeface="Wingdings" panose="05000000000000000000" pitchFamily="2" charset="2"/>
              </a:rPr>
              <a:t>)(</a:t>
            </a:r>
            <a:r>
              <a:rPr lang="cs-CZ" dirty="0" err="1">
                <a:sym typeface="Wingdings" panose="05000000000000000000" pitchFamily="2" charset="2"/>
              </a:rPr>
              <a:t>r</a:t>
            </a:r>
            <a:r>
              <a:rPr lang="cs-CZ" baseline="-25000" dirty="0" err="1">
                <a:sym typeface="Wingdings" panose="05000000000000000000" pitchFamily="2" charset="2"/>
              </a:rPr>
              <a:t>L</a:t>
            </a:r>
            <a:r>
              <a:rPr lang="cs-CZ" dirty="0" err="1">
                <a:sym typeface="Wingdings" panose="05000000000000000000" pitchFamily="2" charset="2"/>
              </a:rPr>
              <a:t>-c</a:t>
            </a:r>
            <a:r>
              <a:rPr lang="cs-CZ" baseline="-25000" dirty="0" err="1">
                <a:sym typeface="Wingdings" panose="05000000000000000000" pitchFamily="2" charset="2"/>
              </a:rPr>
              <a:t>H</a:t>
            </a:r>
            <a:r>
              <a:rPr lang="cs-CZ" dirty="0">
                <a:sym typeface="Wingdings" panose="05000000000000000000" pitchFamily="2" charset="2"/>
              </a:rPr>
              <a:t>) &lt; 0</a:t>
            </a:r>
          </a:p>
          <a:p>
            <a:pPr lvl="1"/>
            <a:r>
              <a:rPr lang="cs-CZ">
                <a:sym typeface="Wingdings" panose="05000000000000000000" pitchFamily="2" charset="2"/>
              </a:rPr>
              <a:t>This is the </a:t>
            </a:r>
            <a:r>
              <a:rPr lang="cs-CZ" dirty="0">
                <a:sym typeface="Wingdings" panose="05000000000000000000" pitchFamily="2" charset="2"/>
              </a:rPr>
              <a:t>case </a:t>
            </a:r>
            <a:r>
              <a:rPr lang="cs-CZ" dirty="0" err="1">
                <a:sym typeface="Wingdings" panose="05000000000000000000" pitchFamily="2" charset="2"/>
              </a:rPr>
              <a:t>if</a:t>
            </a:r>
            <a:r>
              <a:rPr lang="cs-CZ" dirty="0">
                <a:sym typeface="Wingdings" panose="05000000000000000000" pitchFamily="2" charset="2"/>
              </a:rPr>
              <a:t> </a:t>
            </a:r>
            <a:r>
              <a:rPr lang="cs-CZ" dirty="0" err="1">
                <a:sym typeface="Wingdings" panose="05000000000000000000" pitchFamily="2" charset="2"/>
              </a:rPr>
              <a:t>r</a:t>
            </a:r>
            <a:r>
              <a:rPr lang="cs-CZ" baseline="-25000" dirty="0" err="1">
                <a:sym typeface="Wingdings" panose="05000000000000000000" pitchFamily="2" charset="2"/>
              </a:rPr>
              <a:t>L</a:t>
            </a:r>
            <a:r>
              <a:rPr lang="cs-CZ" baseline="-25000" dirty="0">
                <a:sym typeface="Wingdings" panose="05000000000000000000" pitchFamily="2" charset="2"/>
              </a:rPr>
              <a:t> </a:t>
            </a:r>
            <a:r>
              <a:rPr lang="cs-CZ" dirty="0">
                <a:sym typeface="Wingdings" panose="05000000000000000000" pitchFamily="2" charset="2"/>
              </a:rPr>
              <a:t>&lt; </a:t>
            </a:r>
            <a:r>
              <a:rPr lang="cs-CZ" dirty="0" err="1">
                <a:sym typeface="Wingdings" panose="05000000000000000000" pitchFamily="2" charset="2"/>
              </a:rPr>
              <a:t>c</a:t>
            </a:r>
            <a:r>
              <a:rPr lang="cs-CZ" baseline="-25000" dirty="0" err="1">
                <a:sym typeface="Wingdings" panose="05000000000000000000" pitchFamily="2" charset="2"/>
              </a:rPr>
              <a:t>H</a:t>
            </a:r>
            <a:r>
              <a:rPr lang="cs-CZ" dirty="0">
                <a:sym typeface="Wingdings" panose="05000000000000000000" pitchFamily="2" charset="2"/>
              </a:rPr>
              <a:t> and 1-</a:t>
            </a:r>
            <a:r>
              <a:rPr lang="el-GR" dirty="0">
                <a:sym typeface="Wingdings" panose="05000000000000000000" pitchFamily="2" charset="2"/>
              </a:rPr>
              <a:t>λ</a:t>
            </a:r>
            <a:r>
              <a:rPr lang="cs-CZ" dirty="0">
                <a:sym typeface="Wingdings" panose="05000000000000000000" pitchFamily="2" charset="2"/>
              </a:rPr>
              <a:t> </a:t>
            </a:r>
            <a:r>
              <a:rPr lang="cs-CZ" err="1">
                <a:sym typeface="Wingdings" panose="05000000000000000000" pitchFamily="2" charset="2"/>
              </a:rPr>
              <a:t>sufficiently</a:t>
            </a:r>
            <a:r>
              <a:rPr lang="cs-CZ">
                <a:sym typeface="Wingdings" panose="05000000000000000000" pitchFamily="2" charset="2"/>
              </a:rPr>
              <a:t> large</a:t>
            </a:r>
          </a:p>
          <a:p>
            <a:pPr lvl="1"/>
            <a:r>
              <a:rPr lang="cs-CZ">
                <a:sym typeface="Wingdings" panose="05000000000000000000" pitchFamily="2" charset="2"/>
              </a:rPr>
              <a:t>High-quality firms will not sell</a:t>
            </a:r>
          </a:p>
          <a:p>
            <a:pPr lvl="1"/>
            <a:r>
              <a:rPr lang="cs-CZ">
                <a:sym typeface="Wingdings" panose="05000000000000000000" pitchFamily="2" charset="2"/>
              </a:rPr>
              <a:t>Consumers realize that and are only willing to pay r</a:t>
            </a:r>
            <a:r>
              <a:rPr lang="cs-CZ" baseline="-25000">
                <a:sym typeface="Wingdings" panose="05000000000000000000" pitchFamily="2" charset="2"/>
              </a:rPr>
              <a:t>L</a:t>
            </a:r>
            <a:endParaRPr lang="cs-CZ">
              <a:sym typeface="Wingdings" panose="05000000000000000000" pitchFamily="2" charset="2"/>
            </a:endParaRPr>
          </a:p>
          <a:p>
            <a:pPr lvl="1"/>
            <a:r>
              <a:rPr lang="cs-CZ">
                <a:sym typeface="Wingdings" panose="05000000000000000000" pitchFamily="2" charset="2"/>
              </a:rPr>
              <a:t>A </a:t>
            </a:r>
            <a:r>
              <a:rPr lang="cs-CZ" dirty="0" err="1">
                <a:sym typeface="Wingdings" panose="05000000000000000000" pitchFamily="2" charset="2"/>
              </a:rPr>
              <a:t>low-quality</a:t>
            </a:r>
            <a:r>
              <a:rPr lang="cs-CZ" dirty="0">
                <a:sym typeface="Wingdings" panose="05000000000000000000" pitchFamily="2" charset="2"/>
              </a:rPr>
              <a:t> </a:t>
            </a:r>
            <a:r>
              <a:rPr lang="cs-CZ" dirty="0" err="1">
                <a:sym typeface="Wingdings" panose="05000000000000000000" pitchFamily="2" charset="2"/>
              </a:rPr>
              <a:t>firm</a:t>
            </a:r>
            <a:r>
              <a:rPr lang="cs-CZ" dirty="0">
                <a:sym typeface="Wingdings" panose="05000000000000000000" pitchFamily="2" charset="2"/>
              </a:rPr>
              <a:t> </a:t>
            </a:r>
            <a:r>
              <a:rPr lang="cs-CZ" dirty="0" err="1">
                <a:sym typeface="Wingdings" panose="05000000000000000000" pitchFamily="2" charset="2"/>
              </a:rPr>
              <a:t>sets</a:t>
            </a:r>
            <a:r>
              <a:rPr lang="cs-CZ" dirty="0">
                <a:sym typeface="Wingdings" panose="05000000000000000000" pitchFamily="2" charset="2"/>
              </a:rPr>
              <a:t> p = </a:t>
            </a:r>
            <a:r>
              <a:rPr lang="cs-CZ" dirty="0" err="1">
                <a:sym typeface="Wingdings" panose="05000000000000000000" pitchFamily="2" charset="2"/>
              </a:rPr>
              <a:t>r</a:t>
            </a:r>
            <a:r>
              <a:rPr lang="cs-CZ" baseline="-25000" dirty="0" err="1">
                <a:sym typeface="Wingdings" panose="05000000000000000000" pitchFamily="2" charset="2"/>
              </a:rPr>
              <a:t>L</a:t>
            </a:r>
            <a:r>
              <a:rPr lang="cs-CZ" dirty="0">
                <a:sym typeface="Wingdings" panose="05000000000000000000" pitchFamily="2" charset="2"/>
              </a:rPr>
              <a:t> and </a:t>
            </a:r>
            <a:r>
              <a:rPr lang="cs-CZ" dirty="0" err="1">
                <a:sym typeface="Wingdings" panose="05000000000000000000" pitchFamily="2" charset="2"/>
              </a:rPr>
              <a:t>only</a:t>
            </a:r>
            <a:r>
              <a:rPr lang="cs-CZ" dirty="0">
                <a:sym typeface="Wingdings" panose="05000000000000000000" pitchFamily="2" charset="2"/>
              </a:rPr>
              <a:t> </a:t>
            </a:r>
            <a:r>
              <a:rPr lang="cs-CZ" dirty="0" err="1">
                <a:sym typeface="Wingdings" panose="05000000000000000000" pitchFamily="2" charset="2"/>
              </a:rPr>
              <a:t>low-quality</a:t>
            </a:r>
            <a:r>
              <a:rPr lang="cs-CZ" dirty="0">
                <a:sym typeface="Wingdings" panose="05000000000000000000" pitchFamily="2" charset="2"/>
              </a:rPr>
              <a:t> </a:t>
            </a:r>
            <a:r>
              <a:rPr lang="cs-CZ" dirty="0" err="1">
                <a:sym typeface="Wingdings" panose="05000000000000000000" pitchFamily="2" charset="2"/>
              </a:rPr>
              <a:t>products</a:t>
            </a:r>
            <a:r>
              <a:rPr lang="cs-CZ" dirty="0">
                <a:sym typeface="Wingdings" panose="05000000000000000000" pitchFamily="2" charset="2"/>
              </a:rPr>
              <a:t> are sold, </a:t>
            </a:r>
            <a:r>
              <a:rPr lang="cs-CZ" dirty="0" err="1">
                <a:sym typeface="Wingdings" panose="05000000000000000000" pitchFamily="2" charset="2"/>
              </a:rPr>
              <a:t>confirming</a:t>
            </a:r>
            <a:r>
              <a:rPr lang="cs-CZ" dirty="0">
                <a:sym typeface="Wingdings" panose="05000000000000000000" pitchFamily="2" charset="2"/>
              </a:rPr>
              <a:t> the </a:t>
            </a:r>
            <a:r>
              <a:rPr lang="cs-CZ" dirty="0" err="1">
                <a:sym typeface="Wingdings" panose="05000000000000000000" pitchFamily="2" charset="2"/>
              </a:rPr>
              <a:t>belief</a:t>
            </a:r>
            <a:endParaRPr lang="cs-CZ" dirty="0">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cs-CZ"/>
              <a:t>Hidden information problems</a:t>
            </a:r>
            <a:endParaRPr lang="en-US" dirty="0"/>
          </a:p>
        </p:txBody>
      </p:sp>
    </p:spTree>
    <p:extLst>
      <p:ext uri="{BB962C8B-B14F-4D97-AF65-F5344CB8AC3E}">
        <p14:creationId xmlns:p14="http://schemas.microsoft.com/office/powerpoint/2010/main" val="2344117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351722"/>
            <a:ext cx="10515600" cy="4844905"/>
          </a:xfrm>
        </p:spPr>
        <p:txBody>
          <a:bodyPr>
            <a:noAutofit/>
          </a:bodyPr>
          <a:lstStyle/>
          <a:p>
            <a:r>
              <a:rPr lang="cs-CZ" sz="2200"/>
              <a:t>Each player is assigned a type by nature (with a probabilistic distribution)</a:t>
            </a:r>
          </a:p>
          <a:p>
            <a:r>
              <a:rPr lang="cs-CZ" sz="2200"/>
              <a:t>NE: Each player‘s strategy is the best response to all other players‘ strategies.</a:t>
            </a:r>
          </a:p>
          <a:p>
            <a:r>
              <a:rPr lang="cs-CZ" sz="2200"/>
              <a:t>BNE: Each player‘s strategy is the best response to all other players‘ strategies </a:t>
            </a:r>
            <a:r>
              <a:rPr lang="cs-CZ" sz="2200" i="1"/>
              <a:t>given their beliefs about the state of the nature</a:t>
            </a:r>
            <a:r>
              <a:rPr lang="cs-CZ" sz="2200"/>
              <a:t>.</a:t>
            </a:r>
          </a:p>
          <a:p>
            <a:r>
              <a:rPr lang="cs-CZ" sz="2200"/>
              <a:t>To see if we have a BNE</a:t>
            </a:r>
          </a:p>
          <a:p>
            <a:pPr lvl="1"/>
            <a:r>
              <a:rPr lang="cs-CZ" sz="2200">
                <a:sym typeface="Wingdings" panose="05000000000000000000" pitchFamily="2" charset="2"/>
              </a:rPr>
              <a:t>Players have no incentive to unilaterally change their strategy</a:t>
            </a:r>
          </a:p>
          <a:p>
            <a:pPr lvl="1"/>
            <a:r>
              <a:rPr lang="cs-CZ" sz="2200">
                <a:sym typeface="Wingdings" panose="05000000000000000000" pitchFamily="2" charset="2"/>
              </a:rPr>
              <a:t>Beliefs are confirmed</a:t>
            </a:r>
          </a:p>
          <a:p>
            <a:pPr marL="0" indent="0">
              <a:buNone/>
            </a:pPr>
            <a:endParaRPr lang="cs-CZ" sz="2400"/>
          </a:p>
          <a:p>
            <a:pPr lvl="1"/>
            <a:endParaRPr lang="cs-CZ" sz="200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cs-CZ"/>
              <a:t>Recap: Bayesian Nash equilibrium</a:t>
            </a:r>
            <a:endParaRPr lang="en-US" dirty="0"/>
          </a:p>
        </p:txBody>
      </p:sp>
    </p:spTree>
    <p:extLst>
      <p:ext uri="{BB962C8B-B14F-4D97-AF65-F5344CB8AC3E}">
        <p14:creationId xmlns:p14="http://schemas.microsoft.com/office/powerpoint/2010/main" val="36281730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cs-CZ"/>
              <a:t>Hidden information problems</a:t>
            </a:r>
            <a:endParaRPr lang="en-US" dirty="0"/>
          </a:p>
        </p:txBody>
      </p:sp>
      <p:pic>
        <p:nvPicPr>
          <p:cNvPr id="6" name="Picture 5">
            <a:extLst>
              <a:ext uri="{FF2B5EF4-FFF2-40B4-BE49-F238E27FC236}">
                <a16:creationId xmlns:a16="http://schemas.microsoft.com/office/drawing/2014/main" id="{45942F01-3D4E-48C7-8013-0585F7AA16CE}"/>
              </a:ext>
            </a:extLst>
          </p:cNvPr>
          <p:cNvPicPr>
            <a:picLocks noChangeAspect="1"/>
          </p:cNvPicPr>
          <p:nvPr/>
        </p:nvPicPr>
        <p:blipFill>
          <a:blip r:embed="rId3"/>
          <a:stretch>
            <a:fillRect/>
          </a:stretch>
        </p:blipFill>
        <p:spPr>
          <a:xfrm>
            <a:off x="4622845" y="2494994"/>
            <a:ext cx="7502480" cy="4214191"/>
          </a:xfrm>
          <a:prstGeom prst="rect">
            <a:avLst/>
          </a:prstGeom>
        </p:spPr>
      </p:pic>
      <p:sp>
        <p:nvSpPr>
          <p:cNvPr id="8" name="Content Placeholder 2">
            <a:extLst>
              <a:ext uri="{FF2B5EF4-FFF2-40B4-BE49-F238E27FC236}">
                <a16:creationId xmlns:a16="http://schemas.microsoft.com/office/drawing/2014/main" id="{798711DB-05B2-4D33-985C-35DFC63FF864}"/>
              </a:ext>
            </a:extLst>
          </p:cNvPr>
          <p:cNvSpPr>
            <a:spLocks noGrp="1"/>
          </p:cNvSpPr>
          <p:nvPr>
            <p:ph idx="1"/>
          </p:nvPr>
        </p:nvSpPr>
        <p:spPr>
          <a:xfrm>
            <a:off x="218661" y="2047874"/>
            <a:ext cx="4899991" cy="4531829"/>
          </a:xfrm>
        </p:spPr>
        <p:txBody>
          <a:bodyPr>
            <a:noAutofit/>
          </a:bodyPr>
          <a:lstStyle/>
          <a:p>
            <a:pPr marL="0" lvl="0" indent="0">
              <a:lnSpc>
                <a:spcPct val="100000"/>
              </a:lnSpc>
              <a:spcBef>
                <a:spcPts val="0"/>
              </a:spcBef>
              <a:buNone/>
              <a:defRPr/>
            </a:pPr>
            <a:r>
              <a:rPr lang="cs-CZ" sz="2000" dirty="0" err="1">
                <a:sym typeface="Wingdings" panose="05000000000000000000" pitchFamily="2" charset="2"/>
              </a:rPr>
              <a:t>If</a:t>
            </a:r>
            <a:r>
              <a:rPr lang="cs-CZ" sz="2000" b="1" dirty="0">
                <a:sym typeface="Wingdings" panose="05000000000000000000" pitchFamily="2" charset="2"/>
              </a:rPr>
              <a:t> </a:t>
            </a:r>
            <a:r>
              <a:rPr lang="cs-CZ" sz="2000" b="1" dirty="0" err="1">
                <a:sym typeface="Wingdings" panose="05000000000000000000" pitchFamily="2" charset="2"/>
              </a:rPr>
              <a:t>c</a:t>
            </a:r>
            <a:r>
              <a:rPr lang="cs-CZ" sz="2000" b="1" baseline="-25000" dirty="0" err="1">
                <a:sym typeface="Wingdings" panose="05000000000000000000" pitchFamily="2" charset="2"/>
              </a:rPr>
              <a:t>H</a:t>
            </a:r>
            <a:r>
              <a:rPr lang="cs-CZ" sz="2000" b="1" dirty="0">
                <a:sym typeface="Wingdings" panose="05000000000000000000" pitchFamily="2" charset="2"/>
              </a:rPr>
              <a:t> &lt; </a:t>
            </a:r>
            <a:r>
              <a:rPr lang="cs-CZ" sz="2000" b="1" dirty="0" err="1">
                <a:sym typeface="Wingdings" panose="05000000000000000000" pitchFamily="2" charset="2"/>
              </a:rPr>
              <a:t>r</a:t>
            </a:r>
            <a:r>
              <a:rPr lang="cs-CZ" sz="2000" b="1" baseline="-25000" dirty="0" err="1">
                <a:sym typeface="Wingdings" panose="05000000000000000000" pitchFamily="2" charset="2"/>
              </a:rPr>
              <a:t>L</a:t>
            </a:r>
            <a:r>
              <a:rPr lang="cs-CZ" sz="2000" b="1" dirty="0">
                <a:sym typeface="Wingdings" panose="05000000000000000000" pitchFamily="2" charset="2"/>
              </a:rPr>
              <a:t> </a:t>
            </a:r>
          </a:p>
          <a:p>
            <a:pPr marL="171450" indent="-171450">
              <a:lnSpc>
                <a:spcPct val="100000"/>
              </a:lnSpc>
              <a:spcBef>
                <a:spcPts val="0"/>
              </a:spcBef>
              <a:defRPr/>
            </a:pPr>
            <a:r>
              <a:rPr lang="en-US" sz="2000" dirty="0">
                <a:sym typeface="Wingdings" panose="05000000000000000000" pitchFamily="2" charset="2"/>
              </a:rPr>
              <a:t>T</a:t>
            </a:r>
            <a:r>
              <a:rPr lang="cs-CZ" sz="2000" dirty="0">
                <a:sym typeface="Wingdings" panose="05000000000000000000" pitchFamily="2" charset="2"/>
              </a:rPr>
              <a:t>he </a:t>
            </a:r>
            <a:r>
              <a:rPr lang="cs-CZ" sz="2000" dirty="0" err="1">
                <a:sym typeface="Wingdings" panose="05000000000000000000" pitchFamily="2" charset="2"/>
              </a:rPr>
              <a:t>only</a:t>
            </a:r>
            <a:r>
              <a:rPr lang="en-US" sz="2000" dirty="0">
                <a:sym typeface="Wingdings" panose="05000000000000000000" pitchFamily="2" charset="2"/>
              </a:rPr>
              <a:t> perfect</a:t>
            </a:r>
            <a:r>
              <a:rPr lang="cs-CZ" sz="2000" dirty="0">
                <a:sym typeface="Wingdings" panose="05000000000000000000" pitchFamily="2" charset="2"/>
              </a:rPr>
              <a:t> </a:t>
            </a:r>
            <a:r>
              <a:rPr lang="cs-CZ" sz="2000" dirty="0" err="1">
                <a:sym typeface="Wingdings" panose="05000000000000000000" pitchFamily="2" charset="2"/>
              </a:rPr>
              <a:t>Bayesian</a:t>
            </a:r>
            <a:r>
              <a:rPr lang="cs-CZ" sz="2000" dirty="0">
                <a:sym typeface="Wingdings" panose="05000000000000000000" pitchFamily="2" charset="2"/>
              </a:rPr>
              <a:t> </a:t>
            </a:r>
            <a:r>
              <a:rPr lang="cs-CZ" sz="2000" dirty="0" err="1">
                <a:sym typeface="Wingdings" panose="05000000000000000000" pitchFamily="2" charset="2"/>
              </a:rPr>
              <a:t>Nash</a:t>
            </a:r>
            <a:r>
              <a:rPr lang="cs-CZ" sz="2000" dirty="0">
                <a:sym typeface="Wingdings" panose="05000000000000000000" pitchFamily="2" charset="2"/>
              </a:rPr>
              <a:t> </a:t>
            </a:r>
            <a:r>
              <a:rPr lang="cs-CZ" sz="2000" dirty="0" err="1">
                <a:sym typeface="Wingdings" panose="05000000000000000000" pitchFamily="2" charset="2"/>
              </a:rPr>
              <a:t>equilibrium</a:t>
            </a:r>
            <a:r>
              <a:rPr lang="cs-CZ" sz="2000" dirty="0">
                <a:sym typeface="Wingdings" panose="05000000000000000000" pitchFamily="2" charset="2"/>
              </a:rPr>
              <a:t> </a:t>
            </a:r>
            <a:r>
              <a:rPr lang="cs-CZ" sz="2000" dirty="0" err="1">
                <a:sym typeface="Wingdings" panose="05000000000000000000" pitchFamily="2" charset="2"/>
              </a:rPr>
              <a:t>is</a:t>
            </a:r>
            <a:r>
              <a:rPr lang="cs-CZ" sz="2000" dirty="0">
                <a:sym typeface="Wingdings" panose="05000000000000000000" pitchFamily="2" charset="2"/>
              </a:rPr>
              <a:t> </a:t>
            </a:r>
            <a:r>
              <a:rPr lang="cs-CZ" sz="2000" dirty="0"/>
              <a:t>p = </a:t>
            </a:r>
            <a:r>
              <a:rPr lang="el-GR" sz="2000" dirty="0">
                <a:sym typeface="Wingdings" panose="05000000000000000000" pitchFamily="2" charset="2"/>
              </a:rPr>
              <a:t>λ</a:t>
            </a:r>
            <a:r>
              <a:rPr lang="cs-CZ" sz="2000" dirty="0" err="1">
                <a:sym typeface="Wingdings" panose="05000000000000000000" pitchFamily="2" charset="2"/>
              </a:rPr>
              <a:t>r</a:t>
            </a:r>
            <a:r>
              <a:rPr lang="cs-CZ" sz="2000" baseline="-25000" dirty="0" err="1">
                <a:sym typeface="Wingdings" panose="05000000000000000000" pitchFamily="2" charset="2"/>
              </a:rPr>
              <a:t>H</a:t>
            </a:r>
            <a:r>
              <a:rPr lang="cs-CZ" sz="2000" dirty="0">
                <a:sym typeface="Wingdings" panose="05000000000000000000" pitchFamily="2" charset="2"/>
              </a:rPr>
              <a:t> + (1-</a:t>
            </a:r>
            <a:r>
              <a:rPr lang="el-GR" sz="2000" dirty="0">
                <a:sym typeface="Wingdings" panose="05000000000000000000" pitchFamily="2" charset="2"/>
              </a:rPr>
              <a:t>λ</a:t>
            </a:r>
            <a:r>
              <a:rPr lang="cs-CZ" sz="2000" dirty="0">
                <a:sym typeface="Wingdings" panose="05000000000000000000" pitchFamily="2" charset="2"/>
              </a:rPr>
              <a:t>)</a:t>
            </a:r>
            <a:r>
              <a:rPr lang="cs-CZ" sz="2000" dirty="0" err="1">
                <a:sym typeface="Wingdings" panose="05000000000000000000" pitchFamily="2" charset="2"/>
              </a:rPr>
              <a:t>r</a:t>
            </a:r>
            <a:r>
              <a:rPr lang="cs-CZ" sz="2000" baseline="-25000" dirty="0" err="1">
                <a:sym typeface="Wingdings" panose="05000000000000000000" pitchFamily="2" charset="2"/>
              </a:rPr>
              <a:t>L</a:t>
            </a:r>
            <a:r>
              <a:rPr lang="cs-CZ" sz="2000" dirty="0">
                <a:sym typeface="Wingdings" panose="05000000000000000000" pitchFamily="2" charset="2"/>
              </a:rPr>
              <a:t> independent of </a:t>
            </a:r>
            <a:r>
              <a:rPr lang="cs-CZ" sz="2000" dirty="0" err="1">
                <a:sym typeface="Wingdings" panose="05000000000000000000" pitchFamily="2" charset="2"/>
              </a:rPr>
              <a:t>quality</a:t>
            </a:r>
            <a:endParaRPr lang="cs-CZ" sz="2000" dirty="0">
              <a:sym typeface="Wingdings" panose="05000000000000000000" pitchFamily="2" charset="2"/>
            </a:endParaRPr>
          </a:p>
          <a:p>
            <a:pPr marL="0" lvl="0" indent="0">
              <a:lnSpc>
                <a:spcPct val="100000"/>
              </a:lnSpc>
              <a:spcBef>
                <a:spcPts val="0"/>
              </a:spcBef>
              <a:buNone/>
              <a:defRPr/>
            </a:pPr>
            <a:endParaRPr lang="en-US" sz="2000" b="1" dirty="0">
              <a:sym typeface="Wingdings" panose="05000000000000000000" pitchFamily="2" charset="2"/>
            </a:endParaRPr>
          </a:p>
          <a:p>
            <a:pPr marL="0" lvl="0" indent="0">
              <a:lnSpc>
                <a:spcPct val="100000"/>
              </a:lnSpc>
              <a:spcBef>
                <a:spcPts val="0"/>
              </a:spcBef>
              <a:buNone/>
              <a:defRPr/>
            </a:pPr>
            <a:r>
              <a:rPr lang="en-US" sz="2000" dirty="0">
                <a:sym typeface="Wingdings" panose="05000000000000000000" pitchFamily="2" charset="2"/>
              </a:rPr>
              <a:t>If </a:t>
            </a:r>
            <a:r>
              <a:rPr lang="en-US" sz="2000" b="1" dirty="0" err="1">
                <a:sym typeface="Wingdings" panose="05000000000000000000" pitchFamily="2" charset="2"/>
              </a:rPr>
              <a:t>c</a:t>
            </a:r>
            <a:r>
              <a:rPr lang="en-US" sz="2000" b="1" baseline="-25000" dirty="0" err="1">
                <a:sym typeface="Wingdings" panose="05000000000000000000" pitchFamily="2" charset="2"/>
              </a:rPr>
              <a:t>H</a:t>
            </a:r>
            <a:r>
              <a:rPr lang="en-US" sz="2000" b="1" dirty="0">
                <a:sym typeface="Wingdings" panose="05000000000000000000" pitchFamily="2" charset="2"/>
              </a:rPr>
              <a:t> &gt; </a:t>
            </a:r>
            <a:r>
              <a:rPr lang="el-GR" sz="2000" b="1" dirty="0">
                <a:sym typeface="Wingdings" panose="05000000000000000000" pitchFamily="2" charset="2"/>
              </a:rPr>
              <a:t>λ</a:t>
            </a:r>
            <a:r>
              <a:rPr lang="cs-CZ" sz="2000" b="1" dirty="0" err="1">
                <a:sym typeface="Wingdings" panose="05000000000000000000" pitchFamily="2" charset="2"/>
              </a:rPr>
              <a:t>r</a:t>
            </a:r>
            <a:r>
              <a:rPr lang="cs-CZ" sz="2000" b="1" baseline="-25000" dirty="0" err="1">
                <a:sym typeface="Wingdings" panose="05000000000000000000" pitchFamily="2" charset="2"/>
              </a:rPr>
              <a:t>H</a:t>
            </a:r>
            <a:r>
              <a:rPr lang="cs-CZ" sz="2000" b="1" dirty="0">
                <a:sym typeface="Wingdings" panose="05000000000000000000" pitchFamily="2" charset="2"/>
              </a:rPr>
              <a:t> + (1-</a:t>
            </a:r>
            <a:r>
              <a:rPr lang="el-GR" sz="2000" b="1" dirty="0">
                <a:sym typeface="Wingdings" panose="05000000000000000000" pitchFamily="2" charset="2"/>
              </a:rPr>
              <a:t>λ</a:t>
            </a:r>
            <a:r>
              <a:rPr lang="cs-CZ" sz="2000" b="1" dirty="0">
                <a:sym typeface="Wingdings" panose="05000000000000000000" pitchFamily="2" charset="2"/>
              </a:rPr>
              <a:t>)</a:t>
            </a:r>
            <a:r>
              <a:rPr lang="cs-CZ" sz="2000" b="1" dirty="0" err="1">
                <a:sym typeface="Wingdings" panose="05000000000000000000" pitchFamily="2" charset="2"/>
              </a:rPr>
              <a:t>r</a:t>
            </a:r>
            <a:r>
              <a:rPr lang="cs-CZ" sz="2000" b="1" baseline="-25000" dirty="0" err="1">
                <a:sym typeface="Wingdings" panose="05000000000000000000" pitchFamily="2" charset="2"/>
              </a:rPr>
              <a:t>L</a:t>
            </a:r>
            <a:endParaRPr lang="en-US" sz="2000" b="1" baseline="-25000" dirty="0">
              <a:sym typeface="Wingdings" panose="05000000000000000000" pitchFamily="2" charset="2"/>
            </a:endParaRPr>
          </a:p>
          <a:p>
            <a:pPr marL="171450" indent="-171450">
              <a:lnSpc>
                <a:spcPct val="100000"/>
              </a:lnSpc>
              <a:spcBef>
                <a:spcPts val="0"/>
              </a:spcBef>
              <a:defRPr/>
            </a:pPr>
            <a:r>
              <a:rPr lang="en-US" sz="2000" dirty="0">
                <a:sym typeface="Wingdings" panose="05000000000000000000" pitchFamily="2" charset="2"/>
              </a:rPr>
              <a:t>T</a:t>
            </a:r>
            <a:r>
              <a:rPr lang="cs-CZ" sz="2000" dirty="0">
                <a:sym typeface="Wingdings" panose="05000000000000000000" pitchFamily="2" charset="2"/>
              </a:rPr>
              <a:t>he </a:t>
            </a:r>
            <a:r>
              <a:rPr lang="cs-CZ" sz="2000" dirty="0" err="1">
                <a:sym typeface="Wingdings" panose="05000000000000000000" pitchFamily="2" charset="2"/>
              </a:rPr>
              <a:t>only</a:t>
            </a:r>
            <a:r>
              <a:rPr lang="en-US" sz="2000" dirty="0">
                <a:sym typeface="Wingdings" panose="05000000000000000000" pitchFamily="2" charset="2"/>
              </a:rPr>
              <a:t> perfect</a:t>
            </a:r>
            <a:r>
              <a:rPr lang="cs-CZ" sz="2000" dirty="0">
                <a:sym typeface="Wingdings" panose="05000000000000000000" pitchFamily="2" charset="2"/>
              </a:rPr>
              <a:t> </a:t>
            </a:r>
            <a:r>
              <a:rPr lang="cs-CZ" sz="2000" dirty="0" err="1">
                <a:sym typeface="Wingdings" panose="05000000000000000000" pitchFamily="2" charset="2"/>
              </a:rPr>
              <a:t>Bayesian</a:t>
            </a:r>
            <a:r>
              <a:rPr lang="cs-CZ" sz="2000" dirty="0">
                <a:sym typeface="Wingdings" panose="05000000000000000000" pitchFamily="2" charset="2"/>
              </a:rPr>
              <a:t> </a:t>
            </a:r>
            <a:r>
              <a:rPr lang="cs-CZ" sz="2000" dirty="0" err="1">
                <a:sym typeface="Wingdings" panose="05000000000000000000" pitchFamily="2" charset="2"/>
              </a:rPr>
              <a:t>Nash</a:t>
            </a:r>
            <a:r>
              <a:rPr lang="cs-CZ" sz="2000" dirty="0">
                <a:sym typeface="Wingdings" panose="05000000000000000000" pitchFamily="2" charset="2"/>
              </a:rPr>
              <a:t> </a:t>
            </a:r>
            <a:r>
              <a:rPr lang="cs-CZ" sz="2000" dirty="0" err="1">
                <a:sym typeface="Wingdings" panose="05000000000000000000" pitchFamily="2" charset="2"/>
              </a:rPr>
              <a:t>equilibrium</a:t>
            </a:r>
            <a:r>
              <a:rPr lang="cs-CZ" sz="2000" dirty="0">
                <a:sym typeface="Wingdings" panose="05000000000000000000" pitchFamily="2" charset="2"/>
              </a:rPr>
              <a:t> </a:t>
            </a:r>
            <a:r>
              <a:rPr lang="cs-CZ" sz="2000" dirty="0" err="1">
                <a:sym typeface="Wingdings" panose="05000000000000000000" pitchFamily="2" charset="2"/>
              </a:rPr>
              <a:t>is</a:t>
            </a:r>
            <a:r>
              <a:rPr lang="cs-CZ" sz="2000" dirty="0">
                <a:sym typeface="Wingdings" panose="05000000000000000000" pitchFamily="2" charset="2"/>
              </a:rPr>
              <a:t> </a:t>
            </a:r>
            <a:r>
              <a:rPr lang="cs-CZ" sz="2000" dirty="0"/>
              <a:t>p = </a:t>
            </a:r>
            <a:r>
              <a:rPr lang="cs-CZ" sz="2000" dirty="0" err="1">
                <a:sym typeface="Wingdings" panose="05000000000000000000" pitchFamily="2" charset="2"/>
              </a:rPr>
              <a:t>r</a:t>
            </a:r>
            <a:r>
              <a:rPr lang="cs-CZ" sz="2000" baseline="-25000" dirty="0" err="1">
                <a:sym typeface="Wingdings" panose="05000000000000000000" pitchFamily="2" charset="2"/>
              </a:rPr>
              <a:t>L</a:t>
            </a:r>
            <a:r>
              <a:rPr lang="cs-CZ" sz="2000" dirty="0">
                <a:sym typeface="Wingdings" panose="05000000000000000000" pitchFamily="2" charset="2"/>
              </a:rPr>
              <a:t> </a:t>
            </a:r>
            <a:r>
              <a:rPr lang="en-US" sz="2000" dirty="0">
                <a:sym typeface="Wingdings" panose="05000000000000000000" pitchFamily="2" charset="2"/>
              </a:rPr>
              <a:t>for low-quality firms</a:t>
            </a:r>
          </a:p>
          <a:p>
            <a:pPr marL="171450" indent="-171450">
              <a:lnSpc>
                <a:spcPct val="100000"/>
              </a:lnSpc>
              <a:spcBef>
                <a:spcPts val="0"/>
              </a:spcBef>
              <a:defRPr/>
            </a:pPr>
            <a:r>
              <a:rPr lang="en-US" sz="2000" dirty="0">
                <a:sym typeface="Wingdings" panose="05000000000000000000" pitchFamily="2" charset="2"/>
              </a:rPr>
              <a:t>not selling for high-quality firms</a:t>
            </a:r>
          </a:p>
          <a:p>
            <a:pPr marL="0" lvl="0" indent="0">
              <a:lnSpc>
                <a:spcPct val="100000"/>
              </a:lnSpc>
              <a:spcBef>
                <a:spcPts val="0"/>
              </a:spcBef>
              <a:buNone/>
              <a:defRPr/>
            </a:pPr>
            <a:endParaRPr lang="en-US" sz="2000" b="1" dirty="0">
              <a:sym typeface="Wingdings" panose="05000000000000000000" pitchFamily="2" charset="2"/>
            </a:endParaRPr>
          </a:p>
          <a:p>
            <a:pPr marL="0" lvl="0" indent="0">
              <a:lnSpc>
                <a:spcPct val="100000"/>
              </a:lnSpc>
              <a:spcBef>
                <a:spcPts val="0"/>
              </a:spcBef>
              <a:buNone/>
              <a:defRPr/>
            </a:pPr>
            <a:r>
              <a:rPr lang="cs-CZ" sz="2000" dirty="0" err="1">
                <a:sym typeface="Wingdings" panose="05000000000000000000" pitchFamily="2" charset="2"/>
              </a:rPr>
              <a:t>If</a:t>
            </a:r>
            <a:r>
              <a:rPr lang="cs-CZ" sz="2000" dirty="0">
                <a:sym typeface="Wingdings" panose="05000000000000000000" pitchFamily="2" charset="2"/>
              </a:rPr>
              <a:t> </a:t>
            </a:r>
            <a:r>
              <a:rPr lang="cs-CZ" sz="2000" b="1" dirty="0" err="1">
                <a:sym typeface="Wingdings" panose="05000000000000000000" pitchFamily="2" charset="2"/>
              </a:rPr>
              <a:t>r</a:t>
            </a:r>
            <a:r>
              <a:rPr lang="cs-CZ" sz="2000" b="1" baseline="-25000" dirty="0" err="1">
                <a:sym typeface="Wingdings" panose="05000000000000000000" pitchFamily="2" charset="2"/>
              </a:rPr>
              <a:t>L</a:t>
            </a:r>
            <a:r>
              <a:rPr lang="cs-CZ" sz="2000" b="1" dirty="0">
                <a:sym typeface="Wingdings" panose="05000000000000000000" pitchFamily="2" charset="2"/>
              </a:rPr>
              <a:t> &lt; </a:t>
            </a:r>
            <a:r>
              <a:rPr lang="cs-CZ" sz="2000" b="1" dirty="0" err="1">
                <a:sym typeface="Wingdings" panose="05000000000000000000" pitchFamily="2" charset="2"/>
              </a:rPr>
              <a:t>c</a:t>
            </a:r>
            <a:r>
              <a:rPr lang="cs-CZ" sz="2000" b="1" baseline="-25000" dirty="0" err="1">
                <a:sym typeface="Wingdings" panose="05000000000000000000" pitchFamily="2" charset="2"/>
              </a:rPr>
              <a:t>H</a:t>
            </a:r>
            <a:r>
              <a:rPr lang="cs-CZ" sz="2000" b="1" dirty="0">
                <a:sym typeface="Wingdings" panose="05000000000000000000" pitchFamily="2" charset="2"/>
              </a:rPr>
              <a:t> &lt; </a:t>
            </a:r>
            <a:r>
              <a:rPr lang="el-GR" sz="2000" b="1" dirty="0">
                <a:sym typeface="Wingdings" panose="05000000000000000000" pitchFamily="2" charset="2"/>
              </a:rPr>
              <a:t>λ</a:t>
            </a:r>
            <a:r>
              <a:rPr lang="cs-CZ" sz="2000" b="1" dirty="0" err="1">
                <a:sym typeface="Wingdings" panose="05000000000000000000" pitchFamily="2" charset="2"/>
              </a:rPr>
              <a:t>r</a:t>
            </a:r>
            <a:r>
              <a:rPr lang="cs-CZ" sz="2000" b="1" baseline="-25000" dirty="0" err="1">
                <a:sym typeface="Wingdings" panose="05000000000000000000" pitchFamily="2" charset="2"/>
              </a:rPr>
              <a:t>H</a:t>
            </a:r>
            <a:r>
              <a:rPr lang="cs-CZ" sz="2000" b="1" dirty="0">
                <a:sym typeface="Wingdings" panose="05000000000000000000" pitchFamily="2" charset="2"/>
              </a:rPr>
              <a:t> + (1-</a:t>
            </a:r>
            <a:r>
              <a:rPr lang="el-GR" sz="2000" b="1" dirty="0">
                <a:sym typeface="Wingdings" panose="05000000000000000000" pitchFamily="2" charset="2"/>
              </a:rPr>
              <a:t>λ</a:t>
            </a:r>
            <a:r>
              <a:rPr lang="cs-CZ" sz="2000" b="1" dirty="0">
                <a:sym typeface="Wingdings" panose="05000000000000000000" pitchFamily="2" charset="2"/>
              </a:rPr>
              <a:t>)</a:t>
            </a:r>
            <a:r>
              <a:rPr lang="cs-CZ" sz="2000" b="1" dirty="0" err="1">
                <a:sym typeface="Wingdings" panose="05000000000000000000" pitchFamily="2" charset="2"/>
              </a:rPr>
              <a:t>r</a:t>
            </a:r>
            <a:r>
              <a:rPr lang="cs-CZ" sz="2000" b="1" baseline="-25000" dirty="0" err="1">
                <a:sym typeface="Wingdings" panose="05000000000000000000" pitchFamily="2" charset="2"/>
              </a:rPr>
              <a:t>L</a:t>
            </a:r>
            <a:endParaRPr lang="cs-CZ" sz="2000" b="1" dirty="0">
              <a:sym typeface="Wingdings" panose="05000000000000000000" pitchFamily="2" charset="2"/>
            </a:endParaRPr>
          </a:p>
          <a:p>
            <a:pPr marL="171450" indent="-171450">
              <a:lnSpc>
                <a:spcPct val="100000"/>
              </a:lnSpc>
              <a:spcBef>
                <a:spcPts val="0"/>
              </a:spcBef>
              <a:defRPr/>
            </a:pPr>
            <a:r>
              <a:rPr lang="cs-CZ" sz="2000" dirty="0" err="1">
                <a:sym typeface="Wingdings" panose="05000000000000000000" pitchFamily="2" charset="2"/>
              </a:rPr>
              <a:t>Two</a:t>
            </a:r>
            <a:r>
              <a:rPr lang="cs-CZ" sz="2000" dirty="0">
                <a:sym typeface="Wingdings" panose="05000000000000000000" pitchFamily="2" charset="2"/>
              </a:rPr>
              <a:t> </a:t>
            </a:r>
            <a:r>
              <a:rPr lang="cs-CZ" sz="2000" err="1">
                <a:sym typeface="Wingdings" panose="05000000000000000000" pitchFamily="2" charset="2"/>
              </a:rPr>
              <a:t>equilibria</a:t>
            </a:r>
            <a:r>
              <a:rPr lang="en-US" sz="2000">
                <a:sym typeface="Wingdings" panose="05000000000000000000" pitchFamily="2" charset="2"/>
              </a:rPr>
              <a:t> possible</a:t>
            </a:r>
          </a:p>
          <a:p>
            <a:pPr marL="800100" lvl="1" indent="-342900">
              <a:lnSpc>
                <a:spcPct val="100000"/>
              </a:lnSpc>
              <a:spcBef>
                <a:spcPts val="0"/>
              </a:spcBef>
              <a:buFont typeface="+mj-lt"/>
              <a:buAutoNum type="arabicPeriod"/>
              <a:defRPr/>
            </a:pPr>
            <a:r>
              <a:rPr lang="en-US" sz="1800">
                <a:sym typeface="Wingdings" panose="05000000000000000000" pitchFamily="2" charset="2"/>
              </a:rPr>
              <a:t>Consumers believe both firm types are selling and this is the case</a:t>
            </a:r>
          </a:p>
          <a:p>
            <a:pPr marL="800100" lvl="1" indent="-342900">
              <a:lnSpc>
                <a:spcPct val="100000"/>
              </a:lnSpc>
              <a:spcBef>
                <a:spcPts val="0"/>
              </a:spcBef>
              <a:buFont typeface="+mj-lt"/>
              <a:buAutoNum type="arabicPeriod"/>
              <a:defRPr/>
            </a:pPr>
            <a:r>
              <a:rPr lang="en-US" sz="1800">
                <a:sym typeface="Wingdings" panose="05000000000000000000" pitchFamily="2" charset="2"/>
              </a:rPr>
              <a:t>Consumers believe only low-quality firms are selling and this is the case</a:t>
            </a:r>
            <a:endParaRPr lang="cs-CZ" sz="1800" dirty="0">
              <a:sym typeface="Wingdings" panose="05000000000000000000" pitchFamily="2" charset="2"/>
            </a:endParaRPr>
          </a:p>
        </p:txBody>
      </p:sp>
      <p:sp>
        <p:nvSpPr>
          <p:cNvPr id="7" name="Content Placeholder 2">
            <a:extLst>
              <a:ext uri="{FF2B5EF4-FFF2-40B4-BE49-F238E27FC236}">
                <a16:creationId xmlns:a16="http://schemas.microsoft.com/office/drawing/2014/main" id="{50852A91-1AD8-4504-B165-F08D1B186C40}"/>
              </a:ext>
            </a:extLst>
          </p:cNvPr>
          <p:cNvSpPr txBox="1">
            <a:spLocks/>
          </p:cNvSpPr>
          <p:nvPr/>
        </p:nvSpPr>
        <p:spPr>
          <a:xfrm>
            <a:off x="218661" y="1351722"/>
            <a:ext cx="11135139" cy="4844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cs-CZ" sz="2400" b="1"/>
              <a:t>The relationship between number of NBEs and model parameters</a:t>
            </a:r>
            <a:endParaRPr lang="cs-CZ" b="1" dirty="0">
              <a:sym typeface="Wingdings" panose="05000000000000000000" pitchFamily="2" charset="2"/>
            </a:endParaRPr>
          </a:p>
        </p:txBody>
      </p:sp>
    </p:spTree>
    <p:extLst>
      <p:ext uri="{BB962C8B-B14F-4D97-AF65-F5344CB8AC3E}">
        <p14:creationId xmlns:p14="http://schemas.microsoft.com/office/powerpoint/2010/main" val="3709219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8"/>
            <a:ext cx="11009243" cy="4722249"/>
          </a:xfrm>
        </p:spPr>
        <p:txBody>
          <a:bodyPr>
            <a:noAutofit/>
          </a:bodyPr>
          <a:lstStyle/>
          <a:p>
            <a:pPr marL="0" indent="0" fontAlgn="base">
              <a:buNone/>
            </a:pPr>
            <a:r>
              <a:rPr lang="cs-CZ" sz="2000"/>
              <a:t>„T</a:t>
            </a:r>
            <a:r>
              <a:rPr lang="en-US" sz="2000"/>
              <a:t>he</a:t>
            </a:r>
            <a:r>
              <a:rPr lang="en-US" sz="2000" dirty="0"/>
              <a:t> </a:t>
            </a:r>
            <a:r>
              <a:rPr lang="en-US" sz="2000" i="1" dirty="0"/>
              <a:t>Review</a:t>
            </a:r>
            <a:r>
              <a:rPr lang="en-US" sz="2000"/>
              <a:t> </a:t>
            </a:r>
            <a:r>
              <a:rPr lang="cs-CZ" sz="2000"/>
              <a:t>does</a:t>
            </a:r>
            <a:r>
              <a:rPr lang="en-US" sz="2000"/>
              <a:t> </a:t>
            </a:r>
            <a:r>
              <a:rPr lang="en-US" sz="2000" dirty="0"/>
              <a:t>not publish papers on subjects of such </a:t>
            </a:r>
            <a:r>
              <a:rPr lang="en-US" sz="2000"/>
              <a:t>triviality.</a:t>
            </a:r>
            <a:r>
              <a:rPr lang="cs-CZ" sz="2000"/>
              <a:t>“ </a:t>
            </a:r>
          </a:p>
          <a:p>
            <a:pPr marL="0" indent="0" fontAlgn="base">
              <a:buNone/>
            </a:pPr>
            <a:r>
              <a:rPr lang="cs-CZ" sz="2000" i="1"/>
              <a:t>Editor, American Economic Review</a:t>
            </a:r>
          </a:p>
          <a:p>
            <a:pPr marL="0" indent="0" fontAlgn="base">
              <a:buNone/>
            </a:pPr>
            <a:endParaRPr lang="cs-CZ" sz="2000" i="1"/>
          </a:p>
          <a:p>
            <a:pPr marL="0" indent="0" fontAlgn="base">
              <a:buNone/>
            </a:pPr>
            <a:r>
              <a:rPr lang="cs-CZ" sz="2000" i="1"/>
              <a:t>„</a:t>
            </a:r>
            <a:r>
              <a:rPr lang="cs-CZ" sz="2000"/>
              <a:t>I</a:t>
            </a:r>
            <a:r>
              <a:rPr lang="en-US" sz="2000"/>
              <a:t>f this paper was correct, economics would be different.</a:t>
            </a:r>
            <a:r>
              <a:rPr lang="cs-CZ" sz="2000"/>
              <a:t>“</a:t>
            </a:r>
          </a:p>
          <a:p>
            <a:pPr marL="0" indent="0" fontAlgn="base">
              <a:buNone/>
            </a:pPr>
            <a:r>
              <a:rPr lang="cs-CZ" sz="2000" i="1"/>
              <a:t>Editor, Journal of Political Economy</a:t>
            </a:r>
          </a:p>
          <a:p>
            <a:pPr marL="0" indent="0" fontAlgn="base">
              <a:buNone/>
            </a:pPr>
            <a:endParaRPr lang="cs-CZ" sz="2000" i="1"/>
          </a:p>
          <a:p>
            <a:pPr marL="0" indent="0" fontAlgn="base">
              <a:buNone/>
            </a:pPr>
            <a:r>
              <a:rPr lang="cs-CZ" sz="2000"/>
              <a:t>George </a:t>
            </a:r>
            <a:r>
              <a:rPr lang="cs-CZ" sz="2000" dirty="0" err="1"/>
              <a:t>Akerlof</a:t>
            </a:r>
            <a:r>
              <a:rPr lang="cs-CZ" sz="2000" dirty="0"/>
              <a:t> (Nobel </a:t>
            </a:r>
            <a:r>
              <a:rPr lang="cs-CZ" sz="2000" dirty="0" err="1"/>
              <a:t>Memorial</a:t>
            </a:r>
            <a:r>
              <a:rPr lang="cs-CZ" sz="2000" dirty="0"/>
              <a:t> </a:t>
            </a:r>
            <a:r>
              <a:rPr lang="cs-CZ" sz="2000" dirty="0" err="1"/>
              <a:t>Prize</a:t>
            </a:r>
            <a:r>
              <a:rPr lang="cs-CZ" sz="2000" dirty="0"/>
              <a:t> </a:t>
            </a:r>
            <a:r>
              <a:rPr lang="cs-CZ" sz="2000"/>
              <a:t>2001) about trying to publish his most famous article</a:t>
            </a:r>
            <a:endParaRPr lang="en-US" sz="2000" dirty="0"/>
          </a:p>
          <a:p>
            <a:endParaRPr lang="cs-CZ" sz="2000" dirty="0"/>
          </a:p>
        </p:txBody>
      </p:sp>
    </p:spTree>
    <p:extLst>
      <p:ext uri="{BB962C8B-B14F-4D97-AF65-F5344CB8AC3E}">
        <p14:creationId xmlns:p14="http://schemas.microsoft.com/office/powerpoint/2010/main" val="958375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474378"/>
            <a:ext cx="10515600" cy="4722249"/>
          </a:xfrm>
        </p:spPr>
        <p:txBody>
          <a:bodyPr>
            <a:noAutofit/>
          </a:bodyPr>
          <a:lstStyle/>
          <a:p>
            <a:pPr marL="0" indent="0">
              <a:buNone/>
            </a:pPr>
            <a:r>
              <a:rPr lang="en-US" sz="2400" b="1" dirty="0"/>
              <a:t>Imperfect vs. asymmetric information</a:t>
            </a:r>
          </a:p>
          <a:p>
            <a:r>
              <a:rPr lang="en-US" sz="2400" dirty="0"/>
              <a:t>Assume firms also do not know </a:t>
            </a:r>
            <a:r>
              <a:rPr lang="en-US" sz="2400"/>
              <a:t>the quality</a:t>
            </a:r>
            <a:endParaRPr lang="cs-CZ" sz="2400"/>
          </a:p>
          <a:p>
            <a:r>
              <a:rPr lang="cs-CZ" sz="2400"/>
              <a:t>What will be the equilibrium?</a:t>
            </a:r>
            <a:endParaRPr lang="en-US" sz="2400" dirty="0"/>
          </a:p>
          <a:p>
            <a:r>
              <a:rPr lang="en-US" sz="2400" dirty="0">
                <a:sym typeface="Wingdings" panose="05000000000000000000" pitchFamily="2" charset="2"/>
              </a:rPr>
              <a:t>Then everyone sells at p = </a:t>
            </a:r>
            <a:r>
              <a:rPr lang="el-GR" sz="2400" dirty="0">
                <a:sym typeface="Wingdings" panose="05000000000000000000" pitchFamily="2" charset="2"/>
              </a:rPr>
              <a:t>λ</a:t>
            </a:r>
            <a:r>
              <a:rPr lang="en-US" sz="2400" dirty="0" err="1">
                <a:sym typeface="Wingdings" panose="05000000000000000000" pitchFamily="2" charset="2"/>
              </a:rPr>
              <a:t>r</a:t>
            </a:r>
            <a:r>
              <a:rPr lang="en-US" sz="2400" baseline="-25000" dirty="0" err="1">
                <a:sym typeface="Wingdings" panose="05000000000000000000" pitchFamily="2" charset="2"/>
              </a:rPr>
              <a:t>H</a:t>
            </a:r>
            <a:r>
              <a:rPr lang="en-US" sz="2400" dirty="0">
                <a:sym typeface="Wingdings" panose="05000000000000000000" pitchFamily="2" charset="2"/>
              </a:rPr>
              <a:t> + (1-</a:t>
            </a:r>
            <a:r>
              <a:rPr lang="el-GR" sz="2400" dirty="0">
                <a:sym typeface="Wingdings" panose="05000000000000000000" pitchFamily="2" charset="2"/>
              </a:rPr>
              <a:t>λ)</a:t>
            </a:r>
            <a:r>
              <a:rPr lang="en-US" sz="2400" dirty="0" err="1">
                <a:sym typeface="Wingdings" panose="05000000000000000000" pitchFamily="2" charset="2"/>
              </a:rPr>
              <a:t>r</a:t>
            </a:r>
            <a:r>
              <a:rPr lang="en-US" sz="2400" baseline="-25000" dirty="0" err="1">
                <a:sym typeface="Wingdings" panose="05000000000000000000" pitchFamily="2" charset="2"/>
              </a:rPr>
              <a:t>L</a:t>
            </a:r>
            <a:r>
              <a:rPr lang="en-US" sz="2400" dirty="0">
                <a:sym typeface="Wingdings" panose="05000000000000000000" pitchFamily="2" charset="2"/>
              </a:rPr>
              <a:t> as long as </a:t>
            </a:r>
            <a:r>
              <a:rPr lang="el-GR" sz="2400" dirty="0">
                <a:sym typeface="Wingdings" panose="05000000000000000000" pitchFamily="2" charset="2"/>
              </a:rPr>
              <a:t>λ</a:t>
            </a:r>
            <a:r>
              <a:rPr lang="en-US" sz="2400" dirty="0" err="1">
                <a:sym typeface="Wingdings" panose="05000000000000000000" pitchFamily="2" charset="2"/>
              </a:rPr>
              <a:t>r</a:t>
            </a:r>
            <a:r>
              <a:rPr lang="en-US" sz="2400" baseline="-25000" dirty="0" err="1">
                <a:sym typeface="Wingdings" panose="05000000000000000000" pitchFamily="2" charset="2"/>
              </a:rPr>
              <a:t>H</a:t>
            </a:r>
            <a:r>
              <a:rPr lang="en-US" sz="2400" dirty="0">
                <a:sym typeface="Wingdings" panose="05000000000000000000" pitchFamily="2" charset="2"/>
              </a:rPr>
              <a:t> + (1-</a:t>
            </a:r>
            <a:r>
              <a:rPr lang="el-GR" sz="2400" dirty="0">
                <a:sym typeface="Wingdings" panose="05000000000000000000" pitchFamily="2" charset="2"/>
              </a:rPr>
              <a:t>λ)</a:t>
            </a:r>
            <a:r>
              <a:rPr lang="en-US" sz="2400" dirty="0" err="1">
                <a:sym typeface="Wingdings" panose="05000000000000000000" pitchFamily="2" charset="2"/>
              </a:rPr>
              <a:t>r</a:t>
            </a:r>
            <a:r>
              <a:rPr lang="en-US" sz="2400" baseline="-25000" dirty="0" err="1">
                <a:sym typeface="Wingdings" panose="05000000000000000000" pitchFamily="2" charset="2"/>
              </a:rPr>
              <a:t>L</a:t>
            </a:r>
            <a:r>
              <a:rPr lang="en-US" sz="2400" dirty="0">
                <a:sym typeface="Wingdings" panose="05000000000000000000" pitchFamily="2" charset="2"/>
              </a:rPr>
              <a:t> &gt; </a:t>
            </a:r>
            <a:r>
              <a:rPr lang="el-GR" sz="2400" dirty="0">
                <a:sym typeface="Wingdings" panose="05000000000000000000" pitchFamily="2" charset="2"/>
              </a:rPr>
              <a:t>λ</a:t>
            </a:r>
            <a:r>
              <a:rPr lang="en-US" sz="2400" dirty="0" err="1">
                <a:sym typeface="Wingdings" panose="05000000000000000000" pitchFamily="2" charset="2"/>
              </a:rPr>
              <a:t>c</a:t>
            </a:r>
            <a:r>
              <a:rPr lang="en-US" sz="2400" baseline="-25000" dirty="0" err="1">
                <a:sym typeface="Wingdings" panose="05000000000000000000" pitchFamily="2" charset="2"/>
              </a:rPr>
              <a:t>H</a:t>
            </a:r>
            <a:r>
              <a:rPr lang="en-US" sz="2400" dirty="0">
                <a:sym typeface="Wingdings" panose="05000000000000000000" pitchFamily="2" charset="2"/>
              </a:rPr>
              <a:t> + (1-</a:t>
            </a:r>
            <a:r>
              <a:rPr lang="el-GR" sz="2400" dirty="0">
                <a:sym typeface="Wingdings" panose="05000000000000000000" pitchFamily="2" charset="2"/>
              </a:rPr>
              <a:t>λ)</a:t>
            </a:r>
            <a:r>
              <a:rPr lang="en-US" sz="2400" dirty="0" err="1">
                <a:sym typeface="Wingdings" panose="05000000000000000000" pitchFamily="2" charset="2"/>
              </a:rPr>
              <a:t>c</a:t>
            </a:r>
            <a:r>
              <a:rPr lang="en-US" sz="2400" baseline="-25000" dirty="0" err="1">
                <a:sym typeface="Wingdings" panose="05000000000000000000" pitchFamily="2" charset="2"/>
              </a:rPr>
              <a:t>L</a:t>
            </a:r>
            <a:endParaRPr lang="en-US" sz="2400" dirty="0">
              <a:sym typeface="Wingdings" panose="05000000000000000000" pitchFamily="2" charset="2"/>
            </a:endParaRPr>
          </a:p>
          <a:p>
            <a:r>
              <a:rPr lang="en-US" sz="2400" dirty="0">
                <a:sym typeface="Wingdings" panose="05000000000000000000" pitchFamily="2" charset="2"/>
              </a:rPr>
              <a:t>Socially efficient again</a:t>
            </a:r>
          </a:p>
          <a:p>
            <a:pPr marL="0" indent="0">
              <a:buNone/>
            </a:pPr>
            <a:r>
              <a:rPr lang="en-US" sz="2400" dirty="0">
                <a:sym typeface="Wingdings" panose="05000000000000000000" pitchFamily="2" charset="2"/>
              </a:rPr>
              <a:t>    Imperfect information alone is not the problem, the asymmetry is!</a:t>
            </a:r>
            <a:endParaRPr lang="cs-CZ" sz="2400" dirty="0">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cs-CZ"/>
              <a:t>Hidden information problems</a:t>
            </a:r>
            <a:endParaRPr lang="en-US" dirty="0"/>
          </a:p>
        </p:txBody>
      </p:sp>
      <p:pic>
        <p:nvPicPr>
          <p:cNvPr id="4" name="Picture 2" descr="Download Question Mark Question Response Royalty-Free Stock Illustration  Image - Pixabay">
            <a:extLst>
              <a:ext uri="{FF2B5EF4-FFF2-40B4-BE49-F238E27FC236}">
                <a16:creationId xmlns:a16="http://schemas.microsoft.com/office/drawing/2014/main" id="{8F19CEE6-0362-492A-8517-8761F4F47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9627" y="2975298"/>
            <a:ext cx="2900973" cy="2900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35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27383" y="1282148"/>
            <a:ext cx="11509513" cy="4914479"/>
          </a:xfrm>
        </p:spPr>
        <p:txBody>
          <a:bodyPr>
            <a:noAutofit/>
          </a:bodyPr>
          <a:lstStyle/>
          <a:p>
            <a:pPr marL="0" indent="0">
              <a:buNone/>
            </a:pPr>
            <a:r>
              <a:rPr lang="en-US" sz="2200" b="1" dirty="0">
                <a:sym typeface="Wingdings" panose="05000000000000000000" pitchFamily="2" charset="2"/>
              </a:rPr>
              <a:t>Example : Used cars</a:t>
            </a:r>
          </a:p>
          <a:p>
            <a:r>
              <a:rPr lang="en-US" sz="2200" dirty="0">
                <a:sym typeface="Wingdings" panose="05000000000000000000" pitchFamily="2" charset="2"/>
              </a:rPr>
              <a:t>Owners can</a:t>
            </a:r>
          </a:p>
          <a:p>
            <a:pPr lvl="1"/>
            <a:r>
              <a:rPr lang="en-US" sz="2200" dirty="0">
                <a:sym typeface="Wingdings" panose="05000000000000000000" pitchFamily="2" charset="2"/>
              </a:rPr>
              <a:t>keep their car (outside option)</a:t>
            </a:r>
          </a:p>
          <a:p>
            <a:pPr lvl="1"/>
            <a:r>
              <a:rPr lang="en-US" sz="2200" dirty="0">
                <a:sym typeface="Wingdings" panose="05000000000000000000" pitchFamily="2" charset="2"/>
              </a:rPr>
              <a:t>sell their car</a:t>
            </a:r>
          </a:p>
          <a:p>
            <a:r>
              <a:rPr lang="en-US" sz="2200" dirty="0">
                <a:sym typeface="Wingdings" panose="05000000000000000000" pitchFamily="2" charset="2"/>
              </a:rPr>
              <a:t>Owners may want to sell their car </a:t>
            </a:r>
          </a:p>
          <a:p>
            <a:pPr lvl="1"/>
            <a:r>
              <a:rPr lang="en-US" sz="2200" dirty="0">
                <a:sym typeface="Wingdings" panose="05000000000000000000" pitchFamily="2" charset="2"/>
              </a:rPr>
              <a:t>Because they want to upgrade to a newer model</a:t>
            </a:r>
          </a:p>
          <a:p>
            <a:pPr lvl="1"/>
            <a:r>
              <a:rPr lang="en-US" sz="2200" dirty="0">
                <a:sym typeface="Wingdings" panose="05000000000000000000" pitchFamily="2" charset="2"/>
              </a:rPr>
              <a:t>Because it has technical issues</a:t>
            </a:r>
          </a:p>
          <a:p>
            <a:r>
              <a:rPr lang="en-US" sz="2200" dirty="0">
                <a:sym typeface="Wingdings" panose="05000000000000000000" pitchFamily="2" charset="2"/>
              </a:rPr>
              <a:t>Buyers do not know why car sold so only offer low price</a:t>
            </a:r>
          </a:p>
          <a:p>
            <a:pPr marL="0" indent="0">
              <a:buNone/>
            </a:pPr>
            <a:r>
              <a:rPr lang="en-US" sz="2200" dirty="0">
                <a:sym typeface="Wingdings" panose="05000000000000000000" pitchFamily="2" charset="2"/>
              </a:rPr>
              <a:t>    Owners who want to upgrade decide to keep their car</a:t>
            </a:r>
          </a:p>
          <a:p>
            <a:pPr marL="0" indent="0">
              <a:buNone/>
            </a:pPr>
            <a:r>
              <a:rPr lang="en-US" sz="2200" dirty="0">
                <a:sym typeface="Wingdings" panose="05000000000000000000" pitchFamily="2" charset="2"/>
              </a:rPr>
              <a:t>    Only cars with technical issues available for sale</a:t>
            </a:r>
          </a:p>
          <a:p>
            <a:pPr marL="0" indent="0">
              <a:buNone/>
            </a:pPr>
            <a:r>
              <a:rPr lang="en-US" sz="2200" dirty="0">
                <a:sym typeface="Wingdings" panose="05000000000000000000" pitchFamily="2" charset="2"/>
              </a:rPr>
              <a:t>    Many prospective used-car buyers end up buying new cars</a:t>
            </a: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cs-CZ"/>
              <a:t>Hidden information problems</a:t>
            </a:r>
            <a:endParaRPr lang="en-US" dirty="0"/>
          </a:p>
        </p:txBody>
      </p:sp>
      <p:pic>
        <p:nvPicPr>
          <p:cNvPr id="6146" name="Picture 2" descr="AAA AUTO (Auto-moto) • Mapy.cz">
            <a:extLst>
              <a:ext uri="{FF2B5EF4-FFF2-40B4-BE49-F238E27FC236}">
                <a16:creationId xmlns:a16="http://schemas.microsoft.com/office/drawing/2014/main" id="{C227F29A-D9FA-4FD2-AC33-2DCC6DD5D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2683" y="1085707"/>
            <a:ext cx="4584213" cy="3055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2766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27383" y="1282148"/>
            <a:ext cx="11509513" cy="4914479"/>
          </a:xfrm>
        </p:spPr>
        <p:txBody>
          <a:bodyPr>
            <a:noAutofit/>
          </a:bodyPr>
          <a:lstStyle/>
          <a:p>
            <a:pPr marL="0" indent="0">
              <a:buNone/>
            </a:pPr>
            <a:r>
              <a:rPr lang="en-US" sz="2200" b="1" dirty="0">
                <a:sym typeface="Wingdings" panose="05000000000000000000" pitchFamily="2" charset="2"/>
              </a:rPr>
              <a:t>Example: Used cars</a:t>
            </a:r>
          </a:p>
          <a:p>
            <a:r>
              <a:rPr lang="en-US" sz="2200" dirty="0">
                <a:sym typeface="Wingdings" panose="05000000000000000000" pitchFamily="2" charset="2"/>
              </a:rPr>
              <a:t>Solution: Information disclosure: </a:t>
            </a:r>
          </a:p>
          <a:p>
            <a:pPr lvl="1"/>
            <a:r>
              <a:rPr lang="en-US" sz="2200" dirty="0">
                <a:sym typeface="Wingdings" panose="05000000000000000000" pitchFamily="2" charset="2"/>
              </a:rPr>
              <a:t>The high-quality sellers have an incentive to disclose information</a:t>
            </a:r>
          </a:p>
          <a:p>
            <a:pPr lvl="1"/>
            <a:r>
              <a:rPr lang="en-US" sz="2200" dirty="0">
                <a:sym typeface="Wingdings" panose="05000000000000000000" pitchFamily="2" charset="2"/>
              </a:rPr>
              <a:t>But then any sellers not disclosing information are low-quality</a:t>
            </a:r>
          </a:p>
          <a:p>
            <a:pPr marL="457200" lvl="1" indent="0">
              <a:buNone/>
            </a:pPr>
            <a:r>
              <a:rPr lang="en-US" sz="2200" dirty="0">
                <a:sym typeface="Wingdings" panose="05000000000000000000" pitchFamily="2" charset="2"/>
              </a:rPr>
              <a:t>      All sellers disclose information</a:t>
            </a:r>
          </a:p>
          <a:p>
            <a:pPr lvl="1"/>
            <a:r>
              <a:rPr lang="en-US" sz="2200" dirty="0">
                <a:sym typeface="Wingdings" panose="05000000000000000000" pitchFamily="2" charset="2"/>
              </a:rPr>
              <a:t>Examples: service history, check-up with a mechanic hired by buyer</a:t>
            </a: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cs-CZ"/>
              <a:t>Hidden information problems</a:t>
            </a:r>
            <a:endParaRPr lang="en-US" dirty="0"/>
          </a:p>
        </p:txBody>
      </p:sp>
      <p:pic>
        <p:nvPicPr>
          <p:cNvPr id="7172" name="Picture 4" descr="AUTO BEZ OBAV | Kontrola ojetého vozu před koupí v Liberci a okolí">
            <a:extLst>
              <a:ext uri="{FF2B5EF4-FFF2-40B4-BE49-F238E27FC236}">
                <a16:creationId xmlns:a16="http://schemas.microsoft.com/office/drawing/2014/main" id="{B4D2CAF0-9277-4FF8-881B-1A33EC2FCF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858768"/>
            <a:ext cx="3476625" cy="13144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What is a VIN (Vehicle Identification Number)?| AutoCheck | AutoCheck.com |  AutoCheck.com">
            <a:extLst>
              <a:ext uri="{FF2B5EF4-FFF2-40B4-BE49-F238E27FC236}">
                <a16:creationId xmlns:a16="http://schemas.microsoft.com/office/drawing/2014/main" id="{9987646F-CEF2-478E-8336-DC08D1F960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7713" y="3929063"/>
            <a:ext cx="2600325" cy="17621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What is a vehicle identification number (VIN)?">
            <a:extLst>
              <a:ext uri="{FF2B5EF4-FFF2-40B4-BE49-F238E27FC236}">
                <a16:creationId xmlns:a16="http://schemas.microsoft.com/office/drawing/2014/main" id="{1B5F543E-2FEE-4C63-992E-0413CE455D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104" y="5111305"/>
            <a:ext cx="2071011" cy="115976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Object 1">
            <a:extLst>
              <a:ext uri="{FF2B5EF4-FFF2-40B4-BE49-F238E27FC236}">
                <a16:creationId xmlns:a16="http://schemas.microsoft.com/office/drawing/2014/main" id="{D08AF5FC-FAB2-4360-BFB4-946EAF25E43B}"/>
              </a:ext>
            </a:extLst>
          </p:cNvPr>
          <p:cNvGraphicFramePr>
            <a:graphicFrameLocks noChangeAspect="1"/>
          </p:cNvGraphicFramePr>
          <p:nvPr>
            <p:extLst>
              <p:ext uri="{D42A27DB-BD31-4B8C-83A1-F6EECF244321}">
                <p14:modId xmlns:p14="http://schemas.microsoft.com/office/powerpoint/2010/main" val="4101970717"/>
              </p:ext>
            </p:extLst>
          </p:nvPr>
        </p:nvGraphicFramePr>
        <p:xfrm>
          <a:off x="3571876" y="5383835"/>
          <a:ext cx="3142007" cy="1289349"/>
        </p:xfrm>
        <a:graphic>
          <a:graphicData uri="http://schemas.openxmlformats.org/presentationml/2006/ole">
            <mc:AlternateContent xmlns:mc="http://schemas.openxmlformats.org/markup-compatibility/2006">
              <mc:Choice xmlns:v="urn:schemas-microsoft-com:vml" Requires="v">
                <p:oleObj spid="_x0000_s2052" name="Rastrový obrázek" r:id="rId7" imgW="4781520" imgH="1962000" progId="Paint.Picture">
                  <p:embed/>
                </p:oleObj>
              </mc:Choice>
              <mc:Fallback>
                <p:oleObj name="Rastrový obrázek" r:id="rId7" imgW="4781520" imgH="1962000" progId="Paint.Picture">
                  <p:embed/>
                  <p:pic>
                    <p:nvPicPr>
                      <p:cNvPr id="0" name=""/>
                      <p:cNvPicPr/>
                      <p:nvPr/>
                    </p:nvPicPr>
                    <p:blipFill>
                      <a:blip r:embed="rId8"/>
                      <a:stretch>
                        <a:fillRect/>
                      </a:stretch>
                    </p:blipFill>
                    <p:spPr>
                      <a:xfrm>
                        <a:off x="3571876" y="5383835"/>
                        <a:ext cx="3142007" cy="1289349"/>
                      </a:xfrm>
                      <a:prstGeom prst="rect">
                        <a:avLst/>
                      </a:prstGeom>
                    </p:spPr>
                  </p:pic>
                </p:oleObj>
              </mc:Fallback>
            </mc:AlternateContent>
          </a:graphicData>
        </a:graphic>
      </p:graphicFrame>
      <p:pic>
        <p:nvPicPr>
          <p:cNvPr id="7170" name="Picture 2" descr="DovezuAuto.cz">
            <a:extLst>
              <a:ext uri="{FF2B5EF4-FFF2-40B4-BE49-F238E27FC236}">
                <a16:creationId xmlns:a16="http://schemas.microsoft.com/office/drawing/2014/main" id="{970B7A95-47F2-40B1-B6B2-1797E46B3FC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54817" y="4586288"/>
            <a:ext cx="2124075"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53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36908" y="3152775"/>
            <a:ext cx="11509513" cy="3091477"/>
          </a:xfrm>
        </p:spPr>
        <p:txBody>
          <a:bodyPr>
            <a:noAutofit/>
          </a:bodyPr>
          <a:lstStyle/>
          <a:p>
            <a:pPr marL="0" indent="0">
              <a:buNone/>
            </a:pPr>
            <a:r>
              <a:rPr lang="en-US" sz="2200" b="1">
                <a:sym typeface="Wingdings" panose="05000000000000000000" pitchFamily="2" charset="2"/>
              </a:rPr>
              <a:t>Example: </a:t>
            </a:r>
            <a:r>
              <a:rPr lang="en-US" sz="2200" b="1" dirty="0">
                <a:sym typeface="Wingdings" panose="05000000000000000000" pitchFamily="2" charset="2"/>
              </a:rPr>
              <a:t>Health insurance</a:t>
            </a:r>
          </a:p>
          <a:p>
            <a:r>
              <a:rPr lang="en-US" sz="2200" dirty="0">
                <a:sym typeface="Wingdings" panose="05000000000000000000" pitchFamily="2" charset="2"/>
              </a:rPr>
              <a:t>Health insurance public in almost all developed countries (except US). Why?</a:t>
            </a:r>
          </a:p>
          <a:p>
            <a:r>
              <a:rPr lang="en-US" sz="2200" dirty="0">
                <a:sym typeface="Wingdings" panose="05000000000000000000" pitchFamily="2" charset="2"/>
              </a:rPr>
              <a:t>Here only the buyer knows their condition and expected healthcare costs</a:t>
            </a:r>
          </a:p>
          <a:p>
            <a:r>
              <a:rPr lang="en-US" sz="2200" dirty="0">
                <a:sym typeface="Wingdings" panose="05000000000000000000" pitchFamily="2" charset="2"/>
              </a:rPr>
              <a:t>The insurance company </a:t>
            </a:r>
            <a:r>
              <a:rPr lang="en-US" sz="2200">
                <a:sym typeface="Wingdings" panose="05000000000000000000" pitchFamily="2" charset="2"/>
              </a:rPr>
              <a:t>only know</a:t>
            </a:r>
            <a:r>
              <a:rPr lang="cs-CZ" sz="2200">
                <a:sym typeface="Wingdings" panose="05000000000000000000" pitchFamily="2" charset="2"/>
              </a:rPr>
              <a:t>s</a:t>
            </a:r>
            <a:r>
              <a:rPr lang="en-US" sz="2200">
                <a:sym typeface="Wingdings" panose="05000000000000000000" pitchFamily="2" charset="2"/>
              </a:rPr>
              <a:t> </a:t>
            </a:r>
            <a:r>
              <a:rPr lang="en-US" sz="2200" dirty="0">
                <a:sym typeface="Wingdings" panose="05000000000000000000" pitchFamily="2" charset="2"/>
              </a:rPr>
              <a:t>the distribution </a:t>
            </a:r>
            <a:r>
              <a:rPr lang="en-US" sz="2200">
                <a:sym typeface="Wingdings" panose="05000000000000000000" pitchFamily="2" charset="2"/>
              </a:rPr>
              <a:t>of </a:t>
            </a:r>
            <a:r>
              <a:rPr lang="cs-CZ" sz="2200">
                <a:sym typeface="Wingdings" panose="05000000000000000000" pitchFamily="2" charset="2"/>
              </a:rPr>
              <a:t>treatment </a:t>
            </a:r>
            <a:r>
              <a:rPr lang="en-US" sz="2200">
                <a:sym typeface="Wingdings" panose="05000000000000000000" pitchFamily="2" charset="2"/>
              </a:rPr>
              <a:t>costs</a:t>
            </a:r>
            <a:endParaRPr lang="en-US" sz="2200" dirty="0">
              <a:sym typeface="Wingdings" panose="05000000000000000000" pitchFamily="2" charset="2"/>
            </a:endParaRPr>
          </a:p>
          <a:p>
            <a:r>
              <a:rPr lang="en-US" sz="2200" dirty="0">
                <a:sym typeface="Wingdings" panose="05000000000000000000" pitchFamily="2" charset="2"/>
              </a:rPr>
              <a:t>Insurance premium set based on average costs across customers</a:t>
            </a:r>
          </a:p>
          <a:p>
            <a:pPr marL="0" indent="0">
              <a:buNone/>
            </a:pPr>
            <a:r>
              <a:rPr lang="en-US" sz="2200" dirty="0">
                <a:sym typeface="Wingdings" panose="05000000000000000000" pitchFamily="2" charset="2"/>
              </a:rPr>
              <a:t>    Low-cost patients choose not to buy</a:t>
            </a:r>
          </a:p>
          <a:p>
            <a:pPr marL="0" indent="0">
              <a:buNone/>
            </a:pPr>
            <a:r>
              <a:rPr lang="en-US" sz="2200" dirty="0">
                <a:sym typeface="Wingdings" panose="05000000000000000000" pitchFamily="2" charset="2"/>
              </a:rPr>
              <a:t>    Premium further increases and more patients choose not to buy</a:t>
            </a:r>
          </a:p>
          <a:p>
            <a:pPr marL="0" indent="0">
              <a:buNone/>
            </a:pPr>
            <a:r>
              <a:rPr lang="en-US" sz="2200" dirty="0">
                <a:sym typeface="Wingdings" panose="05000000000000000000" pitchFamily="2" charset="2"/>
              </a:rPr>
              <a:t>    Many people without insurance and very </a:t>
            </a:r>
            <a:r>
              <a:rPr lang="en-US" sz="2200">
                <a:sym typeface="Wingdings" panose="05000000000000000000" pitchFamily="2" charset="2"/>
              </a:rPr>
              <a:t>high premia</a:t>
            </a: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cs-CZ"/>
              <a:t>Hidden information problems</a:t>
            </a:r>
            <a:endParaRPr lang="en-US" dirty="0"/>
          </a:p>
        </p:txBody>
      </p:sp>
      <p:pic>
        <p:nvPicPr>
          <p:cNvPr id="8194" name="Picture 2" descr="Brno Expat Centre">
            <a:extLst>
              <a:ext uri="{FF2B5EF4-FFF2-40B4-BE49-F238E27FC236}">
                <a16:creationId xmlns:a16="http://schemas.microsoft.com/office/drawing/2014/main" id="{D9EC12E2-0B5E-4B1E-8B72-F13FA892D1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7970" y="752475"/>
            <a:ext cx="4474029" cy="260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898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27383" y="1474378"/>
            <a:ext cx="11509513" cy="4722249"/>
          </a:xfrm>
        </p:spPr>
        <p:txBody>
          <a:bodyPr>
            <a:noAutofit/>
          </a:bodyPr>
          <a:lstStyle/>
          <a:p>
            <a:pPr marL="0" indent="0">
              <a:buNone/>
            </a:pPr>
            <a:r>
              <a:rPr lang="en-US" sz="2400" b="1">
                <a:sym typeface="Wingdings" panose="05000000000000000000" pitchFamily="2" charset="2"/>
              </a:rPr>
              <a:t>Example: </a:t>
            </a:r>
            <a:r>
              <a:rPr lang="en-US" sz="2400" b="1" dirty="0">
                <a:sym typeface="Wingdings" panose="05000000000000000000" pitchFamily="2" charset="2"/>
              </a:rPr>
              <a:t>Health insurance</a:t>
            </a:r>
          </a:p>
          <a:p>
            <a:r>
              <a:rPr lang="en-US" sz="2400">
                <a:sym typeface="Wingdings" panose="05000000000000000000" pitchFamily="2" charset="2"/>
              </a:rPr>
              <a:t>Solution: Information disclosure</a:t>
            </a:r>
          </a:p>
          <a:p>
            <a:pPr lvl="1"/>
            <a:r>
              <a:rPr lang="cs-CZ" sz="2000">
                <a:sym typeface="Wingdings" panose="05000000000000000000" pitchFamily="2" charset="2"/>
              </a:rPr>
              <a:t>S</a:t>
            </a:r>
            <a:r>
              <a:rPr lang="en-US" sz="2000">
                <a:sym typeface="Wingdings" panose="05000000000000000000" pitchFamily="2" charset="2"/>
              </a:rPr>
              <a:t>et premia based on demographics and pre-existing conditions</a:t>
            </a:r>
          </a:p>
          <a:p>
            <a:pPr lvl="1"/>
            <a:r>
              <a:rPr lang="en-US" sz="2000">
                <a:sym typeface="Wingdings" panose="05000000000000000000" pitchFamily="2" charset="2"/>
              </a:rPr>
              <a:t>BUT what if people change insurance? If premia as high as costs, missing the point of insurance</a:t>
            </a:r>
            <a:endParaRPr lang="cs-CZ" sz="2000">
              <a:sym typeface="Wingdings" panose="05000000000000000000" pitchFamily="2" charset="2"/>
            </a:endParaRPr>
          </a:p>
          <a:p>
            <a:pPr lvl="1"/>
            <a:r>
              <a:rPr lang="cs-CZ" sz="2000">
                <a:sym typeface="Wingdings" panose="05000000000000000000" pitchFamily="2" charset="2"/>
              </a:rPr>
              <a:t>BUT if people cannot change insurance, missing the point of private markets</a:t>
            </a:r>
            <a:endParaRPr lang="en-US" sz="2000">
              <a:sym typeface="Wingdings" panose="05000000000000000000" pitchFamily="2" charset="2"/>
            </a:endParaRPr>
          </a:p>
          <a:p>
            <a:r>
              <a:rPr lang="en-US" sz="2400">
                <a:sym typeface="Wingdings" panose="05000000000000000000" pitchFamily="2" charset="2"/>
              </a:rPr>
              <a:t>Solution: mandatory purchase</a:t>
            </a:r>
            <a:r>
              <a:rPr lang="cs-CZ" sz="2400">
                <a:sym typeface="Wingdings" panose="05000000000000000000" pitchFamily="2" charset="2"/>
              </a:rPr>
              <a:t>, premia independent of pre-existing conditions</a:t>
            </a:r>
            <a:endParaRPr lang="en-US" sz="2400" dirty="0">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cs-CZ"/>
              <a:t>Hidden information problems</a:t>
            </a:r>
            <a:endParaRPr lang="en-US" dirty="0"/>
          </a:p>
        </p:txBody>
      </p:sp>
      <p:pic>
        <p:nvPicPr>
          <p:cNvPr id="10242" name="Picture 2" descr="Obama urges Dems to defend Obamacare legacy | CNN Politics">
            <a:extLst>
              <a:ext uri="{FF2B5EF4-FFF2-40B4-BE49-F238E27FC236}">
                <a16:creationId xmlns:a16="http://schemas.microsoft.com/office/drawing/2014/main" id="{F8501181-6AB3-E3B6-06C0-D9E0A85FC6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9060" y="4043030"/>
            <a:ext cx="5004391" cy="2814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0575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27383" y="1537252"/>
            <a:ext cx="11509513" cy="4659375"/>
          </a:xfrm>
        </p:spPr>
        <p:txBody>
          <a:bodyPr>
            <a:noAutofit/>
          </a:bodyPr>
          <a:lstStyle/>
          <a:p>
            <a:pPr marL="0" indent="0">
              <a:buNone/>
            </a:pPr>
            <a:r>
              <a:rPr lang="en-GB" sz="2000" dirty="0">
                <a:sym typeface="Wingdings" panose="05000000000000000000" pitchFamily="2" charset="2"/>
              </a:rPr>
              <a:t>While IT startups flourish, startups in areas such as new materials, automation and eco-innovation struggle. Why?</a:t>
            </a:r>
          </a:p>
          <a:p>
            <a:r>
              <a:rPr lang="en-GB" sz="2000" dirty="0">
                <a:sym typeface="Wingdings" panose="05000000000000000000" pitchFamily="2" charset="2"/>
              </a:rPr>
              <a:t>Innovative startups generally subject to financing constraints because</a:t>
            </a:r>
          </a:p>
          <a:p>
            <a:pPr lvl="1"/>
            <a:r>
              <a:rPr lang="en-GB" sz="1800" dirty="0">
                <a:sym typeface="Wingdings" panose="05000000000000000000" pitchFamily="2" charset="2"/>
              </a:rPr>
              <a:t>Innovation</a:t>
            </a:r>
            <a:r>
              <a:rPr lang="cs-CZ" sz="1800" dirty="0">
                <a:sym typeface="Wingdings" panose="05000000000000000000" pitchFamily="2" charset="2"/>
              </a:rPr>
              <a:t>s</a:t>
            </a:r>
            <a:r>
              <a:rPr lang="en-GB" sz="1800" dirty="0">
                <a:sym typeface="Wingdings" panose="05000000000000000000" pitchFamily="2" charset="2"/>
              </a:rPr>
              <a:t> cannot serve as a </a:t>
            </a:r>
            <a:r>
              <a:rPr lang="en-GB" sz="1800" dirty="0" err="1">
                <a:sym typeface="Wingdings" panose="05000000000000000000" pitchFamily="2" charset="2"/>
              </a:rPr>
              <a:t>guara</a:t>
            </a:r>
            <a:r>
              <a:rPr lang="cs-CZ" sz="1800" dirty="0" err="1">
                <a:sym typeface="Wingdings" panose="05000000000000000000" pitchFamily="2" charset="2"/>
              </a:rPr>
              <a:t>ntee</a:t>
            </a:r>
            <a:r>
              <a:rPr lang="cs-CZ" sz="1800" dirty="0">
                <a:sym typeface="Wingdings" panose="05000000000000000000" pitchFamily="2" charset="2"/>
              </a:rPr>
              <a:t> (</a:t>
            </a:r>
            <a:r>
              <a:rPr lang="cs-CZ" sz="1800" dirty="0" err="1">
                <a:sym typeface="Wingdings" panose="05000000000000000000" pitchFamily="2" charset="2"/>
              </a:rPr>
              <a:t>unlike</a:t>
            </a:r>
            <a:r>
              <a:rPr lang="cs-CZ" sz="1800" dirty="0">
                <a:sym typeface="Wingdings" panose="05000000000000000000" pitchFamily="2" charset="2"/>
              </a:rPr>
              <a:t> </a:t>
            </a:r>
            <a:r>
              <a:rPr lang="cs-CZ" sz="1800" dirty="0" err="1">
                <a:sym typeface="Wingdings" panose="05000000000000000000" pitchFamily="2" charset="2"/>
              </a:rPr>
              <a:t>machines</a:t>
            </a:r>
            <a:r>
              <a:rPr lang="cs-CZ" sz="1800" dirty="0">
                <a:sym typeface="Wingdings" panose="05000000000000000000" pitchFamily="2" charset="2"/>
              </a:rPr>
              <a:t>, </a:t>
            </a:r>
            <a:r>
              <a:rPr lang="cs-CZ" sz="1800" dirty="0" err="1">
                <a:sym typeface="Wingdings" panose="05000000000000000000" pitchFamily="2" charset="2"/>
              </a:rPr>
              <a:t>buildings</a:t>
            </a:r>
            <a:r>
              <a:rPr lang="cs-CZ" sz="1800" dirty="0">
                <a:sym typeface="Wingdings" panose="05000000000000000000" pitchFamily="2" charset="2"/>
              </a:rPr>
              <a:t>…)</a:t>
            </a:r>
          </a:p>
          <a:p>
            <a:pPr lvl="1"/>
            <a:r>
              <a:rPr lang="cs-CZ" sz="1800" dirty="0" err="1">
                <a:sym typeface="Wingdings" panose="05000000000000000000" pitchFamily="2" charset="2"/>
              </a:rPr>
              <a:t>Founders</a:t>
            </a:r>
            <a:r>
              <a:rPr lang="cs-CZ" sz="1800" dirty="0">
                <a:sym typeface="Wingdings" panose="05000000000000000000" pitchFamily="2" charset="2"/>
              </a:rPr>
              <a:t> </a:t>
            </a:r>
            <a:r>
              <a:rPr lang="cs-CZ" sz="1800" dirty="0" err="1">
                <a:sym typeface="Wingdings" panose="05000000000000000000" pitchFamily="2" charset="2"/>
              </a:rPr>
              <a:t>have</a:t>
            </a:r>
            <a:r>
              <a:rPr lang="cs-CZ" sz="1800" dirty="0">
                <a:sym typeface="Wingdings" panose="05000000000000000000" pitchFamily="2" charset="2"/>
              </a:rPr>
              <a:t> more </a:t>
            </a:r>
            <a:r>
              <a:rPr lang="cs-CZ" sz="1800" dirty="0" err="1">
                <a:sym typeface="Wingdings" panose="05000000000000000000" pitchFamily="2" charset="2"/>
              </a:rPr>
              <a:t>information</a:t>
            </a:r>
            <a:r>
              <a:rPr lang="cs-CZ" sz="1800" dirty="0">
                <a:sym typeface="Wingdings" panose="05000000000000000000" pitchFamily="2" charset="2"/>
              </a:rPr>
              <a:t> </a:t>
            </a:r>
            <a:r>
              <a:rPr lang="cs-CZ" sz="1800" dirty="0" err="1">
                <a:sym typeface="Wingdings" panose="05000000000000000000" pitchFamily="2" charset="2"/>
              </a:rPr>
              <a:t>than</a:t>
            </a:r>
            <a:r>
              <a:rPr lang="cs-CZ" sz="1800" dirty="0">
                <a:sym typeface="Wingdings" panose="05000000000000000000" pitchFamily="2" charset="2"/>
              </a:rPr>
              <a:t> </a:t>
            </a:r>
            <a:r>
              <a:rPr lang="cs-CZ" sz="1800" dirty="0" err="1">
                <a:sym typeface="Wingdings" panose="05000000000000000000" pitchFamily="2" charset="2"/>
              </a:rPr>
              <a:t>potential</a:t>
            </a:r>
            <a:r>
              <a:rPr lang="cs-CZ" sz="1800" dirty="0">
                <a:sym typeface="Wingdings" panose="05000000000000000000" pitchFamily="2" charset="2"/>
              </a:rPr>
              <a:t> </a:t>
            </a:r>
            <a:r>
              <a:rPr lang="cs-CZ" sz="1800" dirty="0" err="1">
                <a:sym typeface="Wingdings" panose="05000000000000000000" pitchFamily="2" charset="2"/>
              </a:rPr>
              <a:t>funders</a:t>
            </a:r>
            <a:r>
              <a:rPr lang="cs-CZ" sz="1800" dirty="0">
                <a:sym typeface="Wingdings" panose="05000000000000000000" pitchFamily="2" charset="2"/>
              </a:rPr>
              <a:t>/</a:t>
            </a:r>
            <a:r>
              <a:rPr lang="cs-CZ" sz="1800" dirty="0" err="1">
                <a:sym typeface="Wingdings" panose="05000000000000000000" pitchFamily="2" charset="2"/>
              </a:rPr>
              <a:t>investors</a:t>
            </a:r>
            <a:r>
              <a:rPr lang="cs-CZ" sz="1800" dirty="0">
                <a:sym typeface="Wingdings" panose="05000000000000000000" pitchFamily="2" charset="2"/>
              </a:rPr>
              <a:t>  </a:t>
            </a:r>
            <a:r>
              <a:rPr lang="cs-CZ" sz="1800" dirty="0" err="1">
                <a:sym typeface="Wingdings" panose="05000000000000000000" pitchFamily="2" charset="2"/>
              </a:rPr>
              <a:t>hidden</a:t>
            </a:r>
            <a:r>
              <a:rPr lang="cs-CZ" sz="1800" dirty="0">
                <a:sym typeface="Wingdings" panose="05000000000000000000" pitchFamily="2" charset="2"/>
              </a:rPr>
              <a:t> </a:t>
            </a:r>
            <a:r>
              <a:rPr lang="cs-CZ" sz="1800" dirty="0" err="1">
                <a:sym typeface="Wingdings" panose="05000000000000000000" pitchFamily="2" charset="2"/>
              </a:rPr>
              <a:t>information</a:t>
            </a:r>
            <a:r>
              <a:rPr lang="cs-CZ" sz="1800" dirty="0">
                <a:sym typeface="Wingdings" panose="05000000000000000000" pitchFamily="2" charset="2"/>
              </a:rPr>
              <a:t> </a:t>
            </a:r>
            <a:r>
              <a:rPr lang="cs-CZ" sz="1800" dirty="0" err="1">
                <a:sym typeface="Wingdings" panose="05000000000000000000" pitchFamily="2" charset="2"/>
              </a:rPr>
              <a:t>problems</a:t>
            </a:r>
            <a:endParaRPr lang="cs-CZ" sz="1800" dirty="0">
              <a:sym typeface="Wingdings" panose="05000000000000000000" pitchFamily="2" charset="2"/>
            </a:endParaRPr>
          </a:p>
          <a:p>
            <a:r>
              <a:rPr lang="cs-CZ" sz="2000" dirty="0">
                <a:sym typeface="Wingdings" panose="05000000000000000000" pitchFamily="2" charset="2"/>
              </a:rPr>
              <a:t>These </a:t>
            </a:r>
            <a:r>
              <a:rPr lang="cs-CZ" sz="2000" dirty="0" err="1">
                <a:sym typeface="Wingdings" panose="05000000000000000000" pitchFamily="2" charset="2"/>
              </a:rPr>
              <a:t>problems</a:t>
            </a:r>
            <a:r>
              <a:rPr lang="cs-CZ" sz="2000" dirty="0">
                <a:sym typeface="Wingdings" panose="05000000000000000000" pitchFamily="2" charset="2"/>
              </a:rPr>
              <a:t> </a:t>
            </a:r>
            <a:r>
              <a:rPr lang="cs-CZ" sz="2000" dirty="0" err="1">
                <a:sym typeface="Wingdings" panose="05000000000000000000" pitchFamily="2" charset="2"/>
              </a:rPr>
              <a:t>particularly</a:t>
            </a:r>
            <a:r>
              <a:rPr lang="cs-CZ" sz="2000" dirty="0">
                <a:sym typeface="Wingdings" panose="05000000000000000000" pitchFamily="2" charset="2"/>
              </a:rPr>
              <a:t> </a:t>
            </a:r>
            <a:r>
              <a:rPr lang="cs-CZ" sz="2000" dirty="0" err="1">
                <a:sym typeface="Wingdings" panose="05000000000000000000" pitchFamily="2" charset="2"/>
              </a:rPr>
              <a:t>acute</a:t>
            </a:r>
            <a:r>
              <a:rPr lang="cs-CZ" sz="2000" dirty="0">
                <a:sym typeface="Wingdings" panose="05000000000000000000" pitchFamily="2" charset="2"/>
              </a:rPr>
              <a:t> </a:t>
            </a:r>
            <a:r>
              <a:rPr lang="cs-CZ" sz="2000" dirty="0" err="1">
                <a:sym typeface="Wingdings" panose="05000000000000000000" pitchFamily="2" charset="2"/>
              </a:rPr>
              <a:t>for</a:t>
            </a:r>
            <a:r>
              <a:rPr lang="cs-CZ" sz="2000" dirty="0">
                <a:sym typeface="Wingdings" panose="05000000000000000000" pitchFamily="2" charset="2"/>
              </a:rPr>
              <a:t> </a:t>
            </a:r>
            <a:r>
              <a:rPr lang="cs-CZ" sz="2000" dirty="0" err="1">
                <a:sym typeface="Wingdings" panose="05000000000000000000" pitchFamily="2" charset="2"/>
              </a:rPr>
              <a:t>deep</a:t>
            </a:r>
            <a:r>
              <a:rPr lang="cs-CZ" sz="2000" dirty="0">
                <a:sym typeface="Wingdings" panose="05000000000000000000" pitchFamily="2" charset="2"/>
              </a:rPr>
              <a:t> tech </a:t>
            </a:r>
            <a:r>
              <a:rPr lang="cs-CZ" sz="2000" dirty="0" err="1">
                <a:sym typeface="Wingdings" panose="05000000000000000000" pitchFamily="2" charset="2"/>
              </a:rPr>
              <a:t>startups</a:t>
            </a:r>
            <a:r>
              <a:rPr lang="cs-CZ" sz="2000" dirty="0">
                <a:sym typeface="Wingdings" panose="05000000000000000000" pitchFamily="2" charset="2"/>
              </a:rPr>
              <a:t> </a:t>
            </a:r>
            <a:endParaRPr lang="en-GB" sz="2000" dirty="0">
              <a:sym typeface="Wingdings" panose="05000000000000000000" pitchFamily="2" charset="2"/>
            </a:endParaRPr>
          </a:p>
          <a:p>
            <a:pPr lvl="1"/>
            <a:r>
              <a:rPr lang="en-GB" sz="1800" dirty="0">
                <a:sym typeface="Wingdings" panose="05000000000000000000" pitchFamily="2" charset="2"/>
              </a:rPr>
              <a:t>They often depend on regulations or complementary infrastructure, which are hard to ensure for startups</a:t>
            </a:r>
          </a:p>
          <a:p>
            <a:pPr lvl="1"/>
            <a:r>
              <a:rPr lang="en-GB" sz="1800" dirty="0">
                <a:sym typeface="Wingdings" panose="05000000000000000000" pitchFamily="2" charset="2"/>
              </a:rPr>
              <a:t>Underlying technology difficult and risky and it is often unclear ex-ante who is best placed to commercialise it</a:t>
            </a:r>
          </a:p>
          <a:p>
            <a:r>
              <a:rPr lang="en-GB" sz="2000" dirty="0">
                <a:sym typeface="Wingdings" panose="05000000000000000000" pitchFamily="2" charset="2"/>
              </a:rPr>
              <a:t>This means deep tech firms must overcome </a:t>
            </a:r>
            <a:r>
              <a:rPr lang="en-GB" sz="2000" b="1" dirty="0">
                <a:sym typeface="Wingdings" panose="05000000000000000000" pitchFamily="2" charset="2"/>
              </a:rPr>
              <a:t>technical + commercial </a:t>
            </a:r>
            <a:r>
              <a:rPr lang="en-GB" sz="2000" dirty="0">
                <a:sym typeface="Wingdings" panose="05000000000000000000" pitchFamily="2" charset="2"/>
              </a:rPr>
              <a:t>challenges</a:t>
            </a:r>
          </a:p>
          <a:p>
            <a:pPr lvl="1"/>
            <a:r>
              <a:rPr lang="en-GB" sz="1600" dirty="0">
                <a:sym typeface="Wingdings" panose="05000000000000000000" pitchFamily="2" charset="2"/>
              </a:rPr>
              <a:t>If only technical challenges  startup can commercialise the product on its own</a:t>
            </a:r>
          </a:p>
          <a:p>
            <a:pPr lvl="1"/>
            <a:r>
              <a:rPr lang="en-GB" sz="1600" dirty="0">
                <a:sym typeface="Wingdings" panose="05000000000000000000" pitchFamily="2" charset="2"/>
              </a:rPr>
              <a:t>If only commercial challenges  startup can make a contract (VC, acquisition) with large incumbent firm</a:t>
            </a:r>
          </a:p>
          <a:p>
            <a:pPr lvl="1"/>
            <a:r>
              <a:rPr lang="en-GB" sz="1600" dirty="0">
                <a:sym typeface="Wingdings" panose="05000000000000000000" pitchFamily="2" charset="2"/>
              </a:rPr>
              <a:t>If technical and commercial challenges  commercialisation challenges reduce threat of startup commercialising the product on its own, and this exacerbates its position vis-à-vis initial investor  acquisition value low relative to social value of startup</a:t>
            </a:r>
          </a:p>
          <a:p>
            <a:endParaRPr lang="en-GB" sz="2200" dirty="0">
              <a:sym typeface="Wingdings" panose="05000000000000000000" pitchFamily="2" charset="2"/>
            </a:endParaRPr>
          </a:p>
          <a:p>
            <a:endParaRPr lang="en-US" sz="2000" dirty="0">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en-GB" dirty="0"/>
              <a:t>Deep-tech startups</a:t>
            </a:r>
            <a:br>
              <a:rPr lang="en-GB" dirty="0"/>
            </a:br>
            <a:r>
              <a:rPr lang="en-GB" sz="3600" i="1" dirty="0"/>
              <a:t>Arora, </a:t>
            </a:r>
            <a:r>
              <a:rPr lang="en-GB" sz="3600" i="1" dirty="0" err="1"/>
              <a:t>Fosfuri</a:t>
            </a:r>
            <a:r>
              <a:rPr lang="en-GB" sz="3600" i="1" dirty="0"/>
              <a:t> &amp; </a:t>
            </a:r>
            <a:r>
              <a:rPr lang="en-GB" sz="3600" i="1" dirty="0" err="1"/>
              <a:t>Roende</a:t>
            </a:r>
            <a:r>
              <a:rPr lang="en-GB" sz="3600" i="1" dirty="0"/>
              <a:t> (2022)</a:t>
            </a:r>
            <a:endParaRPr lang="en-US" dirty="0"/>
          </a:p>
        </p:txBody>
      </p:sp>
      <p:pic>
        <p:nvPicPr>
          <p:cNvPr id="9220" name="Picture 4" descr="Building Deep Tech Startups: Challenges, Opportunities, and Path-breaking  Innovations">
            <a:extLst>
              <a:ext uri="{FF2B5EF4-FFF2-40B4-BE49-F238E27FC236}">
                <a16:creationId xmlns:a16="http://schemas.microsoft.com/office/drawing/2014/main" id="{A372EB15-D1D3-BC2E-5DC3-EA9621C88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223" y="2653178"/>
            <a:ext cx="8551553" cy="3237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95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92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27383" y="1537252"/>
            <a:ext cx="11509513" cy="4659375"/>
          </a:xfrm>
        </p:spPr>
        <p:txBody>
          <a:bodyPr>
            <a:noAutofit/>
          </a:bodyPr>
          <a:lstStyle/>
          <a:p>
            <a:pPr marL="0" indent="0" algn="l">
              <a:buNone/>
            </a:pPr>
            <a:r>
              <a:rPr lang="en-US" sz="1800" b="1" dirty="0"/>
              <a:t>Example: </a:t>
            </a:r>
            <a:r>
              <a:rPr lang="en-US" sz="1800" b="1" dirty="0" err="1"/>
              <a:t>Biomason</a:t>
            </a:r>
            <a:endParaRPr lang="en-US" sz="1800" b="1" dirty="0"/>
          </a:p>
          <a:p>
            <a:pPr algn="l"/>
            <a:r>
              <a:rPr lang="en-US" sz="1800" dirty="0"/>
              <a:t>The traditional production of cement is energy intensive, and is estimated to account for 8% of global CO2 emissions (</a:t>
            </a:r>
            <a:r>
              <a:rPr lang="en-US" sz="1800" dirty="0">
                <a:hlinkClick r:id="rId3"/>
              </a:rPr>
              <a:t>https://www.chathamhouse.org/2018/06/making-concretechange-innovation-low-carbon-cement-and-concrete</a:t>
            </a:r>
            <a:r>
              <a:rPr lang="en-US" sz="1800" dirty="0"/>
              <a:t>). </a:t>
            </a:r>
          </a:p>
          <a:p>
            <a:pPr algn="l"/>
            <a:r>
              <a:rPr lang="en-US" sz="1800" dirty="0" err="1"/>
              <a:t>Biomason</a:t>
            </a:r>
            <a:r>
              <a:rPr lang="en-US" sz="1800" dirty="0"/>
              <a:t> is developing a way to grow cement bricks and tiles with bacteria to replace traditional cement.</a:t>
            </a:r>
          </a:p>
          <a:p>
            <a:pPr algn="l"/>
            <a:r>
              <a:rPr lang="en-US" sz="1800" dirty="0"/>
              <a:t>Founded in 2012, </a:t>
            </a:r>
            <a:r>
              <a:rPr lang="en-US" sz="1800" dirty="0" err="1"/>
              <a:t>Biomason</a:t>
            </a:r>
            <a:r>
              <a:rPr lang="en-US" sz="1800" dirty="0"/>
              <a:t> has raised $23 million in funding, but has generated less than $10 million in revenue. </a:t>
            </a:r>
          </a:p>
          <a:p>
            <a:pPr algn="l"/>
            <a:r>
              <a:rPr lang="en-US" sz="1800" dirty="0"/>
              <a:t>Developing the technology was difficult because it relied on engineering bacteria, but there were also commercialization challenges:</a:t>
            </a:r>
            <a:endParaRPr lang="en-US" sz="1800" i="1" dirty="0"/>
          </a:p>
          <a:p>
            <a:pPr marL="0" indent="0" algn="ctr">
              <a:buNone/>
            </a:pPr>
            <a:r>
              <a:rPr lang="en-US" sz="1800" i="1" dirty="0"/>
              <a:t>“We grew some bricks and thought, ‘Okay, we’ve done it.’ We thought, ‘Okay, somebody is going to be interested in this who knows how to scale the technology and they’re going to do it.’ We realized very quickly that we were going to have to be the ones that did it.”</a:t>
            </a:r>
          </a:p>
          <a:p>
            <a:pPr marL="0" indent="0" algn="ctr">
              <a:buNone/>
            </a:pPr>
            <a:r>
              <a:rPr lang="en-US" sz="1800" dirty="0"/>
              <a:t>(Ginger </a:t>
            </a:r>
            <a:r>
              <a:rPr lang="en-US" sz="1800" dirty="0" err="1"/>
              <a:t>Dosier</a:t>
            </a:r>
            <a:r>
              <a:rPr lang="en-US" sz="1800" dirty="0"/>
              <a:t>, CEO, </a:t>
            </a:r>
            <a:r>
              <a:rPr lang="en-US" sz="1800" dirty="0" err="1"/>
              <a:t>Biomason</a:t>
            </a:r>
            <a:r>
              <a:rPr lang="en-US" sz="1800" dirty="0"/>
              <a:t>)</a:t>
            </a:r>
            <a:endParaRPr lang="en-US" sz="1800" dirty="0">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en-GB" dirty="0"/>
              <a:t>Deep-tech startups</a:t>
            </a:r>
            <a:br>
              <a:rPr lang="en-GB" dirty="0"/>
            </a:br>
            <a:r>
              <a:rPr lang="en-GB" sz="3600" i="1" dirty="0"/>
              <a:t>Arora, </a:t>
            </a:r>
            <a:r>
              <a:rPr lang="en-GB" sz="3600" i="1" dirty="0" err="1"/>
              <a:t>Fosfuri</a:t>
            </a:r>
            <a:r>
              <a:rPr lang="en-GB" sz="3600" i="1" dirty="0"/>
              <a:t> and </a:t>
            </a:r>
            <a:r>
              <a:rPr lang="en-GB" sz="3600" i="1" dirty="0" err="1"/>
              <a:t>Roende</a:t>
            </a:r>
            <a:r>
              <a:rPr lang="en-GB" sz="3600" i="1" dirty="0"/>
              <a:t> (NBER 2022)</a:t>
            </a:r>
            <a:endParaRPr lang="en-US" dirty="0"/>
          </a:p>
        </p:txBody>
      </p:sp>
      <p:pic>
        <p:nvPicPr>
          <p:cNvPr id="8194" name="Picture 2" descr="bioMASON – Buckminster Fuller Institute">
            <a:extLst>
              <a:ext uri="{FF2B5EF4-FFF2-40B4-BE49-F238E27FC236}">
                <a16:creationId xmlns:a16="http://schemas.microsoft.com/office/drawing/2014/main" id="{5B4BF92D-9EAE-BCDA-7D9E-78DA93370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83" y="4532244"/>
            <a:ext cx="3861352" cy="212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223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812470" y="2323681"/>
            <a:ext cx="10222281" cy="3241690"/>
          </a:xfrm>
        </p:spPr>
        <p:txBody>
          <a:bodyPr>
            <a:noAutofit/>
          </a:bodyPr>
          <a:lstStyle/>
          <a:p>
            <a:pPr marL="0" indent="0">
              <a:buNone/>
            </a:pPr>
            <a:r>
              <a:rPr lang="cs-CZ" sz="2200" dirty="0" err="1"/>
              <a:t>Types</a:t>
            </a:r>
            <a:r>
              <a:rPr lang="cs-CZ" sz="2200" dirty="0"/>
              <a:t> </a:t>
            </a:r>
            <a:r>
              <a:rPr lang="cs-CZ" sz="2200" dirty="0" err="1"/>
              <a:t>of</a:t>
            </a:r>
            <a:r>
              <a:rPr lang="cs-CZ" sz="2200" dirty="0"/>
              <a:t> </a:t>
            </a:r>
            <a:r>
              <a:rPr lang="cs-CZ" sz="2200" dirty="0" err="1"/>
              <a:t>asymmetric</a:t>
            </a:r>
            <a:r>
              <a:rPr lang="cs-CZ" sz="2200" dirty="0"/>
              <a:t> </a:t>
            </a:r>
            <a:r>
              <a:rPr lang="cs-CZ" sz="2200" dirty="0" err="1"/>
              <a:t>information</a:t>
            </a:r>
            <a:r>
              <a:rPr lang="cs-CZ" sz="2200" dirty="0"/>
              <a:t> </a:t>
            </a:r>
            <a:r>
              <a:rPr lang="cs-CZ" sz="2200" dirty="0" err="1"/>
              <a:t>problems</a:t>
            </a:r>
            <a:endParaRPr lang="cs-CZ" sz="2200" dirty="0"/>
          </a:p>
          <a:p>
            <a:pPr marL="457200" indent="-457200">
              <a:buFont typeface="+mj-lt"/>
              <a:buAutoNum type="arabicPeriod"/>
            </a:pPr>
            <a:r>
              <a:rPr lang="cs-CZ" sz="2200"/>
              <a:t>Hidden </a:t>
            </a:r>
            <a:r>
              <a:rPr lang="cs-CZ" sz="2200" dirty="0" err="1"/>
              <a:t>action</a:t>
            </a:r>
            <a:r>
              <a:rPr lang="cs-CZ" sz="2200" dirty="0"/>
              <a:t> </a:t>
            </a:r>
            <a:r>
              <a:rPr lang="cs-CZ" sz="2200" dirty="0" err="1"/>
              <a:t>problems</a:t>
            </a:r>
            <a:endParaRPr lang="cs-CZ" sz="2200" dirty="0"/>
          </a:p>
          <a:p>
            <a:pPr marL="457200" indent="-457200">
              <a:buFont typeface="+mj-lt"/>
              <a:buAutoNum type="arabicPeriod"/>
            </a:pPr>
            <a:r>
              <a:rPr lang="cs-CZ" sz="2200"/>
              <a:t>Hidden information problems</a:t>
            </a:r>
          </a:p>
          <a:p>
            <a:pPr marL="0" indent="0">
              <a:buNone/>
            </a:pPr>
            <a:r>
              <a:rPr lang="cs-CZ" sz="2200">
                <a:solidFill>
                  <a:srgbClr val="00B050"/>
                </a:solidFill>
              </a:rPr>
              <a:t>Solutions </a:t>
            </a:r>
            <a:r>
              <a:rPr lang="cs-CZ" sz="2200" dirty="0">
                <a:solidFill>
                  <a:srgbClr val="00B050"/>
                </a:solidFill>
              </a:rPr>
              <a:t>to </a:t>
            </a:r>
            <a:r>
              <a:rPr lang="cs-CZ" sz="2200" dirty="0" err="1">
                <a:solidFill>
                  <a:srgbClr val="00B050"/>
                </a:solidFill>
              </a:rPr>
              <a:t>asymmetric</a:t>
            </a:r>
            <a:r>
              <a:rPr lang="cs-CZ" sz="2200" dirty="0">
                <a:solidFill>
                  <a:srgbClr val="00B050"/>
                </a:solidFill>
              </a:rPr>
              <a:t> </a:t>
            </a:r>
            <a:r>
              <a:rPr lang="cs-CZ" sz="2200" dirty="0" err="1">
                <a:solidFill>
                  <a:srgbClr val="00B050"/>
                </a:solidFill>
              </a:rPr>
              <a:t>information</a:t>
            </a:r>
            <a:endParaRPr lang="cs-CZ" sz="2200" dirty="0">
              <a:solidFill>
                <a:srgbClr val="00B050"/>
              </a:solidFill>
            </a:endParaRPr>
          </a:p>
          <a:p>
            <a:pPr marL="457200" indent="-457200">
              <a:buFont typeface="+mj-lt"/>
              <a:buAutoNum type="arabicPeriod" startAt="3"/>
            </a:pPr>
            <a:r>
              <a:rPr lang="cs-CZ" sz="2200" dirty="0" err="1">
                <a:solidFill>
                  <a:srgbClr val="00B050"/>
                </a:solidFill>
              </a:rPr>
              <a:t>Signalling</a:t>
            </a:r>
            <a:endParaRPr lang="cs-CZ" sz="2200" dirty="0">
              <a:solidFill>
                <a:srgbClr val="00B050"/>
              </a:solidFill>
            </a:endParaRPr>
          </a:p>
          <a:p>
            <a:pPr marL="457200" indent="-457200">
              <a:buFont typeface="+mj-lt"/>
              <a:buAutoNum type="arabicPeriod" startAt="3"/>
            </a:pPr>
            <a:r>
              <a:rPr lang="cs-CZ" sz="2200" dirty="0" err="1"/>
              <a:t>Warranties</a:t>
            </a:r>
            <a:endParaRPr lang="cs-CZ" sz="2200" dirty="0"/>
          </a:p>
          <a:p>
            <a:pPr marL="457200" indent="-457200">
              <a:buFont typeface="+mj-lt"/>
              <a:buAutoNum type="arabicPeriod" startAt="3"/>
            </a:pPr>
            <a:r>
              <a:rPr lang="cs-CZ" sz="2200" dirty="0"/>
              <a:t>Branding and </a:t>
            </a:r>
            <a:r>
              <a:rPr lang="cs-CZ" sz="2200" dirty="0" err="1"/>
              <a:t>reputation</a:t>
            </a:r>
            <a:endParaRPr lang="cs-CZ" sz="2200" dirty="0"/>
          </a:p>
          <a:p>
            <a:pPr marL="457200" indent="-457200">
              <a:buFont typeface="+mj-lt"/>
              <a:buAutoNum type="arabicPeriod" startAt="3"/>
            </a:pPr>
            <a:endParaRPr lang="cs-CZ" sz="220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en-US"/>
              <a:t>Topic</a:t>
            </a:r>
            <a:r>
              <a:rPr lang="cs-CZ"/>
              <a:t> outline</a:t>
            </a:r>
          </a:p>
        </p:txBody>
      </p:sp>
    </p:spTree>
    <p:extLst>
      <p:ext uri="{BB962C8B-B14F-4D97-AF65-F5344CB8AC3E}">
        <p14:creationId xmlns:p14="http://schemas.microsoft.com/office/powerpoint/2010/main" val="2376631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27384" y="1474378"/>
            <a:ext cx="7221191" cy="4722249"/>
          </a:xfrm>
        </p:spPr>
        <p:txBody>
          <a:bodyPr>
            <a:noAutofit/>
          </a:bodyPr>
          <a:lstStyle/>
          <a:p>
            <a:r>
              <a:rPr lang="en-US" sz="2000" dirty="0">
                <a:sym typeface="Wingdings" panose="05000000000000000000" pitchFamily="2" charset="2"/>
              </a:rPr>
              <a:t>Sometimes sellers can use costly investments to signal their type</a:t>
            </a:r>
          </a:p>
          <a:p>
            <a:r>
              <a:rPr lang="en-US" sz="2000" dirty="0"/>
              <a:t>1 firm can hire workers for wage w</a:t>
            </a:r>
          </a:p>
          <a:p>
            <a:r>
              <a:rPr lang="en-US" sz="2000" dirty="0"/>
              <a:t>2 types of workers</a:t>
            </a:r>
          </a:p>
          <a:p>
            <a:pPr lvl="1"/>
            <a:r>
              <a:rPr lang="en-US" sz="2000" dirty="0"/>
              <a:t>High productivity (</a:t>
            </a:r>
            <a:r>
              <a:rPr lang="en-US" sz="2000"/>
              <a:t>H)</a:t>
            </a:r>
            <a:r>
              <a:rPr lang="cs-CZ" sz="2000"/>
              <a:t> – also high opportunity costs</a:t>
            </a:r>
            <a:endParaRPr lang="en-US" sz="2000" dirty="0"/>
          </a:p>
          <a:p>
            <a:pPr lvl="1"/>
            <a:r>
              <a:rPr lang="en-US" sz="2000" dirty="0"/>
              <a:t>Low productivity (</a:t>
            </a:r>
            <a:r>
              <a:rPr lang="en-US" sz="2000"/>
              <a:t>L)</a:t>
            </a:r>
            <a:r>
              <a:rPr lang="cs-CZ" sz="2000"/>
              <a:t> – also low opportunity costs</a:t>
            </a:r>
            <a:endParaRPr lang="en-US" sz="2000" dirty="0"/>
          </a:p>
          <a:p>
            <a:r>
              <a:rPr lang="en-US" sz="2000" dirty="0"/>
              <a:t>Only workers know their type</a:t>
            </a:r>
            <a:endParaRPr lang="cs-CZ" sz="2000" dirty="0"/>
          </a:p>
          <a:p>
            <a:r>
              <a:rPr lang="cs-CZ" sz="2000"/>
              <a:t>As firms cannot distinguish between the worker types, they pay everyone the same and we have either the pooling or the low-productivity-only equlibrium.</a:t>
            </a:r>
            <a:endParaRPr lang="en-US" sz="200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en-US" dirty="0"/>
              <a:t>Solutions: </a:t>
            </a:r>
            <a:r>
              <a:rPr lang="en-US" dirty="0" err="1"/>
              <a:t>Signalling</a:t>
            </a:r>
            <a:r>
              <a:rPr lang="en-US" dirty="0"/>
              <a:t> (education example)</a:t>
            </a:r>
          </a:p>
        </p:txBody>
      </p:sp>
      <p:pic>
        <p:nvPicPr>
          <p:cNvPr id="10242" name="Picture 2" descr="Univerzita Karlova obhájila postavení v žebříčku Best Global Universities |  Matematicko-fyzikální fakulta">
            <a:extLst>
              <a:ext uri="{FF2B5EF4-FFF2-40B4-BE49-F238E27FC236}">
                <a16:creationId xmlns:a16="http://schemas.microsoft.com/office/drawing/2014/main" id="{E07C0092-50E6-4C7D-8F8C-64F94C98F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9687" y="3838574"/>
            <a:ext cx="4742314" cy="3019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73407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27383" y="1474378"/>
            <a:ext cx="11412191" cy="4722249"/>
          </a:xfrm>
        </p:spPr>
        <p:txBody>
          <a:bodyPr>
            <a:noAutofit/>
          </a:bodyPr>
          <a:lstStyle/>
          <a:p>
            <a:r>
              <a:rPr lang="cs-CZ" sz="2000"/>
              <a:t>Now asume </a:t>
            </a:r>
            <a:r>
              <a:rPr lang="en-US" sz="2000"/>
              <a:t>workers can go to university, which carries costs</a:t>
            </a:r>
            <a:r>
              <a:rPr lang="en-US" sz="2000" baseline="-25000"/>
              <a:t> </a:t>
            </a:r>
            <a:r>
              <a:rPr lang="en-US" sz="2000"/>
              <a:t>c</a:t>
            </a:r>
            <a:r>
              <a:rPr lang="en-US" sz="2000" baseline="-25000"/>
              <a:t>H </a:t>
            </a:r>
            <a:r>
              <a:rPr lang="en-US" sz="2000"/>
              <a:t>and c</a:t>
            </a:r>
            <a:r>
              <a:rPr lang="en-US" sz="2000" baseline="-25000"/>
              <a:t>L</a:t>
            </a:r>
            <a:r>
              <a:rPr lang="en-US" sz="2000"/>
              <a:t> per year</a:t>
            </a:r>
            <a:endParaRPr lang="en-US" sz="2000" baseline="-25000"/>
          </a:p>
          <a:p>
            <a:r>
              <a:rPr lang="en-US" sz="2000"/>
              <a:t>Two more or less realistic assumptions</a:t>
            </a:r>
          </a:p>
          <a:p>
            <a:pPr lvl="1"/>
            <a:r>
              <a:rPr lang="en-US" sz="2000"/>
              <a:t>c</a:t>
            </a:r>
            <a:r>
              <a:rPr lang="en-US" sz="2000" baseline="-25000"/>
              <a:t>H</a:t>
            </a:r>
            <a:r>
              <a:rPr lang="en-US" sz="2000"/>
              <a:t> &lt; c</a:t>
            </a:r>
            <a:r>
              <a:rPr lang="en-US" sz="2000" baseline="-25000"/>
              <a:t>L</a:t>
            </a:r>
            <a:r>
              <a:rPr lang="en-US" sz="2000"/>
              <a:t> (i.e. high-productivity workers find university easier)</a:t>
            </a:r>
          </a:p>
          <a:p>
            <a:pPr lvl="1"/>
            <a:r>
              <a:rPr lang="en-US" sz="2000"/>
              <a:t>No direct productivity benefits of university (i.e. university is a waste of time)</a:t>
            </a:r>
          </a:p>
          <a:p>
            <a:r>
              <a:rPr lang="cs-CZ" sz="2200"/>
              <a:t>P</a:t>
            </a:r>
            <a:r>
              <a:rPr lang="en-US" sz="2200"/>
              <a:t>ossible </a:t>
            </a:r>
            <a:r>
              <a:rPr lang="en-US" sz="2200" dirty="0"/>
              <a:t>to build an equilibrium where</a:t>
            </a:r>
          </a:p>
          <a:p>
            <a:pPr lvl="1"/>
            <a:r>
              <a:rPr lang="en-US" sz="2200" dirty="0"/>
              <a:t>High-productivity workers attend college for just enough years that low-productivity workers would not be willing to</a:t>
            </a:r>
          </a:p>
          <a:p>
            <a:pPr lvl="1"/>
            <a:r>
              <a:rPr lang="en-US" sz="2200" dirty="0"/>
              <a:t>The firm hires workers who have attended college for a high wage </a:t>
            </a:r>
            <a:r>
              <a:rPr lang="en-US" sz="2200" dirty="0" err="1"/>
              <a:t>w</a:t>
            </a:r>
            <a:r>
              <a:rPr lang="en-US" sz="2200" baseline="-25000" dirty="0" err="1"/>
              <a:t>H</a:t>
            </a:r>
            <a:r>
              <a:rPr lang="en-US" sz="2200" dirty="0"/>
              <a:t> and those who have not for a low wage </a:t>
            </a:r>
            <a:r>
              <a:rPr lang="en-US" sz="2200" dirty="0" err="1"/>
              <a:t>w</a:t>
            </a:r>
            <a:r>
              <a:rPr lang="en-US" sz="2200" baseline="-25000" dirty="0" err="1"/>
              <a:t>L</a:t>
            </a:r>
            <a:endParaRPr lang="cs-CZ" sz="2200" dirty="0"/>
          </a:p>
          <a:p>
            <a:pPr lvl="1"/>
            <a:r>
              <a:rPr lang="en-US" sz="2200" dirty="0"/>
              <a:t>Unproductive workers do not attend college at all because what’s the </a:t>
            </a:r>
            <a:r>
              <a:rPr lang="en-US" sz="2200"/>
              <a:t>point?</a:t>
            </a:r>
            <a:endParaRPr lang="en-US" sz="220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en-US" dirty="0"/>
              <a:t>Solutions: </a:t>
            </a:r>
            <a:r>
              <a:rPr lang="en-US" dirty="0" err="1"/>
              <a:t>Signalling</a:t>
            </a:r>
            <a:r>
              <a:rPr lang="en-US" dirty="0"/>
              <a:t> (education example)</a:t>
            </a:r>
          </a:p>
        </p:txBody>
      </p:sp>
    </p:spTree>
    <p:extLst>
      <p:ext uri="{BB962C8B-B14F-4D97-AF65-F5344CB8AC3E}">
        <p14:creationId xmlns:p14="http://schemas.microsoft.com/office/powerpoint/2010/main" val="3095098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cs-CZ"/>
              <a:t>Game</a:t>
            </a:r>
            <a:endParaRPr lang="en-US" dirty="0"/>
          </a:p>
        </p:txBody>
      </p:sp>
      <p:pic>
        <p:nvPicPr>
          <p:cNvPr id="2050" name="Picture 2" descr="Lemons">
            <a:extLst>
              <a:ext uri="{FF2B5EF4-FFF2-40B4-BE49-F238E27FC236}">
                <a16:creationId xmlns:a16="http://schemas.microsoft.com/office/drawing/2014/main" id="{703639F2-6BE5-4BDB-BD8C-9ED5A4BA7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5787" y="148815"/>
            <a:ext cx="3362325" cy="33623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8795957-8C7F-41A4-8459-A2C4042A13FB}"/>
              </a:ext>
            </a:extLst>
          </p:cNvPr>
          <p:cNvSpPr>
            <a:spLocks noGrp="1"/>
          </p:cNvSpPr>
          <p:nvPr>
            <p:ph idx="1"/>
          </p:nvPr>
        </p:nvSpPr>
        <p:spPr>
          <a:xfrm>
            <a:off x="838200" y="1445803"/>
            <a:ext cx="6724650" cy="4722249"/>
          </a:xfrm>
        </p:spPr>
        <p:txBody>
          <a:bodyPr>
            <a:normAutofit/>
          </a:bodyPr>
          <a:lstStyle/>
          <a:p>
            <a:r>
              <a:rPr lang="cs-CZ" sz="2400"/>
              <a:t>3 sellers, each can produce up to 2 lemons</a:t>
            </a:r>
          </a:p>
          <a:p>
            <a:r>
              <a:rPr lang="cs-CZ" sz="2400"/>
              <a:t>4 buyers, each buy 1 lemon (or none)</a:t>
            </a:r>
          </a:p>
          <a:p>
            <a:r>
              <a:rPr lang="cs-CZ" sz="2400"/>
              <a:t>Lemons produced in 3 grades</a:t>
            </a:r>
          </a:p>
          <a:p>
            <a:pPr lvl="1"/>
            <a:r>
              <a:rPr lang="cs-CZ"/>
              <a:t>Grade 1 – lame lemon</a:t>
            </a:r>
          </a:p>
          <a:p>
            <a:pPr lvl="1"/>
            <a:r>
              <a:rPr lang="cs-CZ"/>
              <a:t>Grade 2 – ok lemon</a:t>
            </a:r>
          </a:p>
          <a:p>
            <a:pPr lvl="1"/>
            <a:r>
              <a:rPr lang="cs-CZ"/>
              <a:t>Grade 3 – properly sour lemon</a:t>
            </a:r>
          </a:p>
          <a:p>
            <a:r>
              <a:rPr lang="cs-CZ" sz="2400"/>
              <a:t>In each round:</a:t>
            </a:r>
          </a:p>
          <a:p>
            <a:pPr lvl="1"/>
            <a:r>
              <a:rPr lang="cs-CZ"/>
              <a:t>First, sellers simultaneously set their grade and quantity for a given round</a:t>
            </a:r>
          </a:p>
          <a:p>
            <a:pPr lvl="1"/>
            <a:r>
              <a:rPr lang="cs-CZ"/>
              <a:t>Second, buyers make purchase decisions in a pre-determined order</a:t>
            </a:r>
          </a:p>
        </p:txBody>
      </p:sp>
    </p:spTree>
    <p:extLst>
      <p:ext uri="{BB962C8B-B14F-4D97-AF65-F5344CB8AC3E}">
        <p14:creationId xmlns:p14="http://schemas.microsoft.com/office/powerpoint/2010/main" val="41691172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27383" y="1474378"/>
            <a:ext cx="11145491" cy="5107397"/>
          </a:xfrm>
        </p:spPr>
        <p:txBody>
          <a:bodyPr>
            <a:noAutofit/>
          </a:bodyPr>
          <a:lstStyle/>
          <a:p>
            <a:pPr marL="0" indent="0">
              <a:buNone/>
            </a:pPr>
            <a:r>
              <a:rPr lang="en-US" sz="2200" dirty="0"/>
              <a:t> </a:t>
            </a:r>
            <a:r>
              <a:rPr lang="en-US" sz="2200" dirty="0">
                <a:sym typeface="Wingdings" panose="05000000000000000000" pitchFamily="2" charset="2"/>
              </a:rPr>
              <a:t> </a:t>
            </a:r>
            <a:r>
              <a:rPr lang="en-US" sz="2200" dirty="0"/>
              <a:t>Productive workers signal their productivity by taking a costly (and socially wasteful) action</a:t>
            </a:r>
          </a:p>
          <a:p>
            <a:pPr marL="0" indent="0">
              <a:buNone/>
            </a:pPr>
            <a:r>
              <a:rPr lang="en-US" sz="2200" dirty="0"/>
              <a:t> </a:t>
            </a:r>
            <a:r>
              <a:rPr lang="en-US" sz="2200" dirty="0">
                <a:sym typeface="Wingdings" panose="05000000000000000000" pitchFamily="2" charset="2"/>
              </a:rPr>
              <a:t> </a:t>
            </a:r>
            <a:r>
              <a:rPr lang="en-US" sz="2200" dirty="0"/>
              <a:t>Unproductive workers do not imitate them</a:t>
            </a:r>
            <a:r>
              <a:rPr lang="cs-CZ" sz="2200" dirty="0"/>
              <a:t> (</a:t>
            </a:r>
            <a:r>
              <a:rPr lang="cs-CZ" sz="2200" dirty="0" err="1"/>
              <a:t>because</a:t>
            </a:r>
            <a:r>
              <a:rPr lang="cs-CZ" sz="2200" dirty="0"/>
              <a:t> </a:t>
            </a:r>
            <a:r>
              <a:rPr lang="cs-CZ" sz="2200" dirty="0" err="1"/>
              <a:t>it</a:t>
            </a:r>
            <a:r>
              <a:rPr lang="cs-CZ" sz="2200" dirty="0"/>
              <a:t> </a:t>
            </a:r>
            <a:r>
              <a:rPr lang="cs-CZ" sz="2200" dirty="0" err="1"/>
              <a:t>would</a:t>
            </a:r>
            <a:r>
              <a:rPr lang="cs-CZ" sz="2200" dirty="0"/>
              <a:t> </a:t>
            </a:r>
            <a:r>
              <a:rPr lang="cs-CZ" sz="2200" dirty="0" err="1"/>
              <a:t>be</a:t>
            </a:r>
            <a:r>
              <a:rPr lang="cs-CZ" sz="2200" dirty="0"/>
              <a:t> </a:t>
            </a:r>
            <a:r>
              <a:rPr lang="cs-CZ" sz="2200" dirty="0" err="1"/>
              <a:t>even</a:t>
            </a:r>
            <a:r>
              <a:rPr lang="cs-CZ" sz="2200" dirty="0"/>
              <a:t> more </a:t>
            </a:r>
            <a:r>
              <a:rPr lang="cs-CZ" sz="2200" dirty="0" err="1"/>
              <a:t>costly</a:t>
            </a:r>
            <a:r>
              <a:rPr lang="cs-CZ" sz="2200" dirty="0"/>
              <a:t>)</a:t>
            </a:r>
          </a:p>
          <a:p>
            <a:pPr marL="0" indent="0">
              <a:buNone/>
            </a:pPr>
            <a:endParaRPr lang="cs-CZ" sz="2200" dirty="0"/>
          </a:p>
          <a:p>
            <a:pPr marL="0" indent="0">
              <a:buNone/>
            </a:pPr>
            <a:endParaRPr lang="cs-CZ" sz="2200" dirty="0"/>
          </a:p>
          <a:p>
            <a:pPr marL="0" indent="0">
              <a:buNone/>
            </a:pPr>
            <a:endParaRPr lang="cs-CZ" sz="2200" dirty="0"/>
          </a:p>
          <a:p>
            <a:pPr marL="0" indent="0">
              <a:buNone/>
            </a:pPr>
            <a:r>
              <a:rPr lang="en-US" sz="2200" dirty="0"/>
              <a:t>Note</a:t>
            </a:r>
            <a:r>
              <a:rPr lang="cs-CZ" sz="2200" dirty="0"/>
              <a:t>: </a:t>
            </a:r>
          </a:p>
          <a:p>
            <a:r>
              <a:rPr lang="cs-CZ" sz="2200" dirty="0"/>
              <a:t>A</a:t>
            </a:r>
            <a:r>
              <a:rPr lang="en-US" sz="2200" dirty="0"/>
              <a:t>n outside observer would see a correlation between university and wage level and </a:t>
            </a:r>
            <a:r>
              <a:rPr lang="en-US" sz="2200" u="sng" dirty="0"/>
              <a:t>incorrectly</a:t>
            </a:r>
            <a:r>
              <a:rPr lang="en-US" sz="2200" dirty="0"/>
              <a:t> conclude that university-educated workers are more productive because went to university</a:t>
            </a:r>
          </a:p>
          <a:p>
            <a:r>
              <a:rPr lang="en-US" sz="2200" dirty="0"/>
              <a:t>But, in fact, they went to university because they are more productive!</a:t>
            </a:r>
          </a:p>
          <a:p>
            <a:r>
              <a:rPr lang="en-US" sz="2200" dirty="0"/>
              <a:t>In reality, returns to university education are probably</a:t>
            </a:r>
            <a:r>
              <a:rPr lang="cs-CZ" sz="2200" dirty="0"/>
              <a:t> (</a:t>
            </a:r>
            <a:r>
              <a:rPr lang="cs-CZ" sz="2200" dirty="0" err="1"/>
              <a:t>let‘s</a:t>
            </a:r>
            <a:r>
              <a:rPr lang="cs-CZ" sz="2200" dirty="0"/>
              <a:t> </a:t>
            </a:r>
            <a:r>
              <a:rPr lang="cs-CZ" sz="2200" dirty="0" err="1"/>
              <a:t>be</a:t>
            </a:r>
            <a:r>
              <a:rPr lang="cs-CZ" sz="2200" dirty="0"/>
              <a:t> </a:t>
            </a:r>
            <a:r>
              <a:rPr lang="cs-CZ" sz="2200" dirty="0" err="1"/>
              <a:t>optimistic</a:t>
            </a:r>
            <a:r>
              <a:rPr lang="cs-CZ" sz="2200" dirty="0"/>
              <a:t>!)</a:t>
            </a:r>
            <a:r>
              <a:rPr lang="en-US" sz="2200" dirty="0"/>
              <a:t> a combination of signaling and productivity effects</a:t>
            </a:r>
            <a:endParaRPr lang="cs-CZ" sz="2200" dirty="0"/>
          </a:p>
          <a:p>
            <a:r>
              <a:rPr lang="cs-CZ" sz="2200" dirty="0"/>
              <a:t>But </a:t>
            </a:r>
            <a:r>
              <a:rPr lang="cs-CZ" sz="2200" dirty="0" err="1"/>
              <a:t>returns</a:t>
            </a:r>
            <a:r>
              <a:rPr lang="cs-CZ" sz="2200" dirty="0"/>
              <a:t> to </a:t>
            </a:r>
            <a:r>
              <a:rPr lang="cs-CZ" sz="2200" dirty="0" err="1"/>
              <a:t>education</a:t>
            </a:r>
            <a:r>
              <a:rPr lang="cs-CZ" sz="2200" dirty="0"/>
              <a:t> </a:t>
            </a:r>
            <a:r>
              <a:rPr lang="cs-CZ" sz="2200" dirty="0" err="1"/>
              <a:t>estimated</a:t>
            </a:r>
            <a:r>
              <a:rPr lang="cs-CZ" sz="2200" dirty="0"/>
              <a:t> in data </a:t>
            </a:r>
            <a:r>
              <a:rPr lang="cs-CZ" sz="2200" dirty="0" err="1"/>
              <a:t>likely</a:t>
            </a:r>
            <a:r>
              <a:rPr lang="cs-CZ" sz="2200" dirty="0"/>
              <a:t> to </a:t>
            </a:r>
            <a:r>
              <a:rPr lang="cs-CZ" sz="2200" dirty="0" err="1"/>
              <a:t>overestimate</a:t>
            </a:r>
            <a:r>
              <a:rPr lang="cs-CZ" sz="2200" dirty="0"/>
              <a:t> </a:t>
            </a:r>
            <a:r>
              <a:rPr lang="cs-CZ" sz="2200" dirty="0" err="1"/>
              <a:t>the</a:t>
            </a:r>
            <a:r>
              <a:rPr lang="cs-CZ" sz="2200" dirty="0"/>
              <a:t> </a:t>
            </a:r>
            <a:r>
              <a:rPr lang="cs-CZ" sz="2200" dirty="0" err="1"/>
              <a:t>true</a:t>
            </a:r>
            <a:r>
              <a:rPr lang="cs-CZ" sz="2200" dirty="0"/>
              <a:t> </a:t>
            </a:r>
            <a:r>
              <a:rPr lang="cs-CZ" sz="2200" dirty="0" err="1"/>
              <a:t>productivity</a:t>
            </a:r>
            <a:r>
              <a:rPr lang="cs-CZ" sz="2200" dirty="0"/>
              <a:t> </a:t>
            </a:r>
            <a:r>
              <a:rPr lang="cs-CZ" sz="2200" dirty="0" err="1"/>
              <a:t>effects</a:t>
            </a:r>
            <a:r>
              <a:rPr lang="cs-CZ" sz="2200" dirty="0"/>
              <a:t>!</a:t>
            </a:r>
            <a:endParaRPr lang="en-US" sz="220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en-US" dirty="0"/>
              <a:t>Solutions: </a:t>
            </a:r>
            <a:r>
              <a:rPr lang="en-US" dirty="0" err="1"/>
              <a:t>Signalling</a:t>
            </a:r>
            <a:r>
              <a:rPr lang="en-US" dirty="0"/>
              <a:t> (education example)</a:t>
            </a:r>
          </a:p>
        </p:txBody>
      </p:sp>
      <p:pic>
        <p:nvPicPr>
          <p:cNvPr id="2" name="Picture 1">
            <a:extLst>
              <a:ext uri="{FF2B5EF4-FFF2-40B4-BE49-F238E27FC236}">
                <a16:creationId xmlns:a16="http://schemas.microsoft.com/office/drawing/2014/main" id="{059F111A-ABCD-4DFD-A638-43016AB63B7C}"/>
              </a:ext>
            </a:extLst>
          </p:cNvPr>
          <p:cNvPicPr>
            <a:picLocks noChangeAspect="1"/>
          </p:cNvPicPr>
          <p:nvPr/>
        </p:nvPicPr>
        <p:blipFill>
          <a:blip r:embed="rId3"/>
          <a:stretch>
            <a:fillRect/>
          </a:stretch>
        </p:blipFill>
        <p:spPr>
          <a:xfrm>
            <a:off x="1528762" y="2702512"/>
            <a:ext cx="1508401" cy="1325564"/>
          </a:xfrm>
          <a:prstGeom prst="rect">
            <a:avLst/>
          </a:prstGeom>
        </p:spPr>
      </p:pic>
      <p:pic>
        <p:nvPicPr>
          <p:cNvPr id="11266" name="Picture 2" descr="Major Russian University Urges Students to Report 'Suspicious' Classmates -  The Moscow Times">
            <a:extLst>
              <a:ext uri="{FF2B5EF4-FFF2-40B4-BE49-F238E27FC236}">
                <a16:creationId xmlns:a16="http://schemas.microsoft.com/office/drawing/2014/main" id="{9B1CD5D7-9DF1-4AE7-87ED-61A633BB31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6267" y="2352976"/>
            <a:ext cx="2972457" cy="166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530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812470" y="2323681"/>
            <a:ext cx="10222281" cy="3241690"/>
          </a:xfrm>
        </p:spPr>
        <p:txBody>
          <a:bodyPr>
            <a:noAutofit/>
          </a:bodyPr>
          <a:lstStyle/>
          <a:p>
            <a:pPr marL="0" indent="0">
              <a:buNone/>
            </a:pPr>
            <a:r>
              <a:rPr lang="cs-CZ" sz="2200" dirty="0" err="1"/>
              <a:t>Types</a:t>
            </a:r>
            <a:r>
              <a:rPr lang="cs-CZ" sz="2200" dirty="0"/>
              <a:t> </a:t>
            </a:r>
            <a:r>
              <a:rPr lang="cs-CZ" sz="2200" dirty="0" err="1"/>
              <a:t>of</a:t>
            </a:r>
            <a:r>
              <a:rPr lang="cs-CZ" sz="2200" dirty="0"/>
              <a:t> </a:t>
            </a:r>
            <a:r>
              <a:rPr lang="cs-CZ" sz="2200" dirty="0" err="1"/>
              <a:t>asymmetric</a:t>
            </a:r>
            <a:r>
              <a:rPr lang="cs-CZ" sz="2200" dirty="0"/>
              <a:t> </a:t>
            </a:r>
            <a:r>
              <a:rPr lang="cs-CZ" sz="2200" dirty="0" err="1"/>
              <a:t>information</a:t>
            </a:r>
            <a:r>
              <a:rPr lang="cs-CZ" sz="2200" dirty="0"/>
              <a:t> </a:t>
            </a:r>
            <a:r>
              <a:rPr lang="cs-CZ" sz="2200" dirty="0" err="1"/>
              <a:t>problems</a:t>
            </a:r>
            <a:endParaRPr lang="cs-CZ" sz="2200" dirty="0"/>
          </a:p>
          <a:p>
            <a:pPr marL="457200" indent="-457200">
              <a:buFont typeface="+mj-lt"/>
              <a:buAutoNum type="arabicPeriod"/>
            </a:pPr>
            <a:r>
              <a:rPr lang="cs-CZ" sz="2200"/>
              <a:t>Hidden </a:t>
            </a:r>
            <a:r>
              <a:rPr lang="cs-CZ" sz="2200" dirty="0" err="1"/>
              <a:t>action</a:t>
            </a:r>
            <a:r>
              <a:rPr lang="cs-CZ" sz="2200" dirty="0"/>
              <a:t> </a:t>
            </a:r>
            <a:r>
              <a:rPr lang="cs-CZ" sz="2200" dirty="0" err="1"/>
              <a:t>problems</a:t>
            </a:r>
            <a:endParaRPr lang="cs-CZ" sz="2200" dirty="0"/>
          </a:p>
          <a:p>
            <a:pPr marL="457200" indent="-457200">
              <a:buFont typeface="+mj-lt"/>
              <a:buAutoNum type="arabicPeriod"/>
            </a:pPr>
            <a:r>
              <a:rPr lang="cs-CZ" sz="2200"/>
              <a:t>Hidden information problems</a:t>
            </a:r>
          </a:p>
          <a:p>
            <a:pPr marL="0" indent="0">
              <a:buNone/>
            </a:pPr>
            <a:r>
              <a:rPr lang="cs-CZ" sz="2200">
                <a:solidFill>
                  <a:srgbClr val="00B050"/>
                </a:solidFill>
              </a:rPr>
              <a:t>Solutions </a:t>
            </a:r>
            <a:r>
              <a:rPr lang="cs-CZ" sz="2200" dirty="0">
                <a:solidFill>
                  <a:srgbClr val="00B050"/>
                </a:solidFill>
              </a:rPr>
              <a:t>to </a:t>
            </a:r>
            <a:r>
              <a:rPr lang="cs-CZ" sz="2200" dirty="0" err="1">
                <a:solidFill>
                  <a:srgbClr val="00B050"/>
                </a:solidFill>
              </a:rPr>
              <a:t>asymmetric</a:t>
            </a:r>
            <a:r>
              <a:rPr lang="cs-CZ" sz="2200" dirty="0">
                <a:solidFill>
                  <a:srgbClr val="00B050"/>
                </a:solidFill>
              </a:rPr>
              <a:t> </a:t>
            </a:r>
            <a:r>
              <a:rPr lang="cs-CZ" sz="2200" dirty="0" err="1">
                <a:solidFill>
                  <a:srgbClr val="00B050"/>
                </a:solidFill>
              </a:rPr>
              <a:t>information</a:t>
            </a:r>
            <a:endParaRPr lang="cs-CZ" sz="2200" dirty="0">
              <a:solidFill>
                <a:srgbClr val="00B050"/>
              </a:solidFill>
            </a:endParaRPr>
          </a:p>
          <a:p>
            <a:pPr marL="457200" indent="-457200">
              <a:buFont typeface="+mj-lt"/>
              <a:buAutoNum type="arabicPeriod" startAt="3"/>
            </a:pPr>
            <a:r>
              <a:rPr lang="cs-CZ" sz="2200" dirty="0" err="1"/>
              <a:t>Signalling</a:t>
            </a:r>
            <a:endParaRPr lang="cs-CZ" sz="2200" dirty="0"/>
          </a:p>
          <a:p>
            <a:pPr marL="457200" indent="-457200">
              <a:buFont typeface="+mj-lt"/>
              <a:buAutoNum type="arabicPeriod" startAt="3"/>
            </a:pPr>
            <a:r>
              <a:rPr lang="cs-CZ" sz="2200" dirty="0" err="1">
                <a:solidFill>
                  <a:srgbClr val="00B050"/>
                </a:solidFill>
              </a:rPr>
              <a:t>Warranties</a:t>
            </a:r>
            <a:endParaRPr lang="cs-CZ" sz="2200" dirty="0">
              <a:solidFill>
                <a:srgbClr val="00B050"/>
              </a:solidFill>
            </a:endParaRPr>
          </a:p>
          <a:p>
            <a:pPr marL="457200" indent="-457200">
              <a:buFont typeface="+mj-lt"/>
              <a:buAutoNum type="arabicPeriod" startAt="3"/>
            </a:pPr>
            <a:r>
              <a:rPr lang="cs-CZ" sz="2200" dirty="0"/>
              <a:t>Branding and </a:t>
            </a:r>
            <a:r>
              <a:rPr lang="cs-CZ" sz="2200" dirty="0" err="1"/>
              <a:t>reputation</a:t>
            </a:r>
            <a:endParaRPr lang="cs-CZ" sz="2200" dirty="0"/>
          </a:p>
          <a:p>
            <a:pPr marL="457200" indent="-457200">
              <a:buFont typeface="+mj-lt"/>
              <a:buAutoNum type="arabicPeriod" startAt="3"/>
            </a:pPr>
            <a:endParaRPr lang="cs-CZ" sz="220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en-US"/>
              <a:t>Topic</a:t>
            </a:r>
            <a:r>
              <a:rPr lang="cs-CZ"/>
              <a:t> outline</a:t>
            </a:r>
          </a:p>
        </p:txBody>
      </p:sp>
    </p:spTree>
    <p:extLst>
      <p:ext uri="{BB962C8B-B14F-4D97-AF65-F5344CB8AC3E}">
        <p14:creationId xmlns:p14="http://schemas.microsoft.com/office/powerpoint/2010/main" val="10145909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Warranty Expense - Overview, Recognition, How To Calculate">
            <a:extLst>
              <a:ext uri="{FF2B5EF4-FFF2-40B4-BE49-F238E27FC236}">
                <a16:creationId xmlns:a16="http://schemas.microsoft.com/office/drawing/2014/main" id="{B4DCCA9D-5CAA-47B2-A6CD-44523805E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4053" y="2651126"/>
            <a:ext cx="4637647" cy="405805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27384" y="1474378"/>
            <a:ext cx="10515600" cy="4722249"/>
          </a:xfrm>
        </p:spPr>
        <p:txBody>
          <a:bodyPr>
            <a:noAutofit/>
          </a:bodyPr>
          <a:lstStyle/>
          <a:p>
            <a:r>
              <a:rPr lang="en-US" sz="2400"/>
              <a:t>Warranties </a:t>
            </a:r>
            <a:r>
              <a:rPr lang="cs-CZ" sz="2400"/>
              <a:t>serve</a:t>
            </a:r>
            <a:r>
              <a:rPr lang="en-US" sz="2400"/>
              <a:t> </a:t>
            </a:r>
            <a:r>
              <a:rPr lang="en-US" sz="2400" dirty="0"/>
              <a:t>many purposes</a:t>
            </a:r>
          </a:p>
          <a:p>
            <a:r>
              <a:rPr lang="en-US" sz="2400" dirty="0"/>
              <a:t>Warranty can directly tackle the information asymmetry problem</a:t>
            </a:r>
          </a:p>
          <a:p>
            <a:pPr lvl="1"/>
            <a:r>
              <a:rPr lang="cs-CZ" sz="2000"/>
              <a:t>i.e. </a:t>
            </a:r>
            <a:r>
              <a:rPr lang="en-US" sz="2000"/>
              <a:t>I </a:t>
            </a:r>
            <a:r>
              <a:rPr lang="en-US" sz="2000" dirty="0"/>
              <a:t>am </a:t>
            </a:r>
            <a:r>
              <a:rPr lang="en-US" sz="2000"/>
              <a:t>less </a:t>
            </a:r>
            <a:r>
              <a:rPr lang="cs-CZ" sz="2000"/>
              <a:t>worried about </a:t>
            </a:r>
            <a:r>
              <a:rPr lang="en-US" sz="2000"/>
              <a:t>poor </a:t>
            </a:r>
            <a:r>
              <a:rPr lang="en-US" sz="2000" dirty="0"/>
              <a:t>quality if I am guaranteed having my product replaced</a:t>
            </a:r>
          </a:p>
          <a:p>
            <a:r>
              <a:rPr lang="en-US" sz="2400" dirty="0"/>
              <a:t>But warranties can also serve as signaling device</a:t>
            </a: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en-US" dirty="0"/>
              <a:t>Solutions: Warranties</a:t>
            </a:r>
          </a:p>
        </p:txBody>
      </p:sp>
    </p:spTree>
    <p:extLst>
      <p:ext uri="{BB962C8B-B14F-4D97-AF65-F5344CB8AC3E}">
        <p14:creationId xmlns:p14="http://schemas.microsoft.com/office/powerpoint/2010/main" val="36036303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C06A75-38AF-4AD6-9614-4D02F7601C4F}"/>
              </a:ext>
            </a:extLst>
          </p:cNvPr>
          <p:cNvPicPr>
            <a:picLocks noChangeAspect="1"/>
          </p:cNvPicPr>
          <p:nvPr/>
        </p:nvPicPr>
        <p:blipFill>
          <a:blip r:embed="rId3"/>
          <a:stretch>
            <a:fillRect/>
          </a:stretch>
        </p:blipFill>
        <p:spPr>
          <a:xfrm>
            <a:off x="8953500" y="0"/>
            <a:ext cx="3048000" cy="2447925"/>
          </a:xfrm>
          <a:prstGeom prst="rect">
            <a:avLst/>
          </a:prstGeom>
        </p:spPr>
      </p:pic>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02446" y="1474378"/>
            <a:ext cx="9865503" cy="4722249"/>
          </a:xfrm>
        </p:spPr>
        <p:txBody>
          <a:bodyPr>
            <a:noAutofit/>
          </a:bodyPr>
          <a:lstStyle/>
          <a:p>
            <a:r>
              <a:rPr lang="cs-CZ" sz="2000" dirty="0" err="1"/>
              <a:t>Consider</a:t>
            </a:r>
            <a:r>
              <a:rPr lang="cs-CZ" sz="2000" dirty="0"/>
              <a:t> the market </a:t>
            </a:r>
            <a:r>
              <a:rPr lang="cs-CZ" sz="2000" dirty="0" err="1"/>
              <a:t>for</a:t>
            </a:r>
            <a:r>
              <a:rPr lang="cs-CZ" sz="2000" dirty="0"/>
              <a:t> TV </a:t>
            </a:r>
            <a:r>
              <a:rPr lang="cs-CZ" sz="2000" dirty="0" err="1"/>
              <a:t>sets</a:t>
            </a:r>
            <a:r>
              <a:rPr lang="cs-CZ" sz="2000" dirty="0"/>
              <a:t>:</a:t>
            </a:r>
          </a:p>
          <a:p>
            <a:pPr lvl="1"/>
            <a:r>
              <a:rPr lang="en-US" sz="2000" dirty="0"/>
              <a:t>Suppose a TV set can either be high or low quality.</a:t>
            </a:r>
          </a:p>
          <a:p>
            <a:pPr lvl="1"/>
            <a:r>
              <a:rPr lang="en-US" sz="2000" dirty="0"/>
              <a:t>High-quality TV set is defective (breaks down) with probability 1 - </a:t>
            </a:r>
            <a:r>
              <a:rPr lang="el-GR" sz="2000" dirty="0"/>
              <a:t>ρ</a:t>
            </a:r>
            <a:r>
              <a:rPr lang="en-US" sz="2000" baseline="-25000" dirty="0"/>
              <a:t>H</a:t>
            </a:r>
            <a:endParaRPr lang="en-US" sz="2000" dirty="0"/>
          </a:p>
          <a:p>
            <a:pPr lvl="1"/>
            <a:r>
              <a:rPr lang="en-US" sz="2000" dirty="0"/>
              <a:t>Low-quality TV set is defective with </a:t>
            </a:r>
            <a:r>
              <a:rPr lang="en-US" sz="2000"/>
              <a:t>probability 1-</a:t>
            </a:r>
            <a:r>
              <a:rPr lang="el-GR" sz="2000"/>
              <a:t>ρ</a:t>
            </a:r>
            <a:r>
              <a:rPr lang="en-US" sz="2000" baseline="-25000"/>
              <a:t>L</a:t>
            </a:r>
            <a:r>
              <a:rPr lang="en-US" sz="2000"/>
              <a:t> &gt; 1-</a:t>
            </a:r>
            <a:r>
              <a:rPr lang="el-GR" sz="2000"/>
              <a:t>ρ</a:t>
            </a:r>
            <a:r>
              <a:rPr lang="en-US" sz="2000" baseline="-25000" dirty="0"/>
              <a:t>H</a:t>
            </a:r>
            <a:endParaRPr lang="en-US" sz="2000" dirty="0"/>
          </a:p>
          <a:p>
            <a:r>
              <a:rPr lang="en-US" sz="2000"/>
              <a:t>A consumer willing to pay r</a:t>
            </a:r>
            <a:r>
              <a:rPr lang="en-US" sz="2000" baseline="-25000"/>
              <a:t>H </a:t>
            </a:r>
            <a:r>
              <a:rPr lang="en-US" sz="2000"/>
              <a:t>for a working TV and r</a:t>
            </a:r>
            <a:r>
              <a:rPr lang="en-US" sz="2000" baseline="-25000"/>
              <a:t>L</a:t>
            </a:r>
            <a:r>
              <a:rPr lang="en-US" sz="2000"/>
              <a:t>=0 for a defective one</a:t>
            </a:r>
          </a:p>
          <a:p>
            <a:r>
              <a:rPr lang="en-US" sz="2000"/>
              <a:t>Firms of either quality have </a:t>
            </a:r>
            <a:r>
              <a:rPr lang="en-US" sz="2000" dirty="0"/>
              <a:t>the same costs of making a TV set c</a:t>
            </a:r>
            <a:endParaRPr lang="cs-CZ" sz="2000" dirty="0"/>
          </a:p>
          <a:p>
            <a:r>
              <a:rPr lang="en-US" sz="2000" dirty="0"/>
              <a:t>Ex ante, consumers cannot distinguish </a:t>
            </a:r>
            <a:r>
              <a:rPr lang="en-US" sz="2000"/>
              <a:t>between a </a:t>
            </a:r>
            <a:r>
              <a:rPr lang="en-US" sz="2000" dirty="0"/>
              <a:t>high-quality firm </a:t>
            </a:r>
            <a:r>
              <a:rPr lang="en-US" sz="2000"/>
              <a:t>and a</a:t>
            </a:r>
            <a:r>
              <a:rPr lang="cs-CZ" sz="2000"/>
              <a:t> </a:t>
            </a:r>
            <a:r>
              <a:rPr lang="cs-CZ" sz="2000" dirty="0" err="1"/>
              <a:t>low-quality</a:t>
            </a:r>
            <a:r>
              <a:rPr lang="cs-CZ" sz="2000" dirty="0"/>
              <a:t> </a:t>
            </a:r>
            <a:r>
              <a:rPr lang="cs-CZ" sz="2000" dirty="0" err="1"/>
              <a:t>firm</a:t>
            </a:r>
            <a:endParaRPr lang="en-US" sz="2000" dirty="0"/>
          </a:p>
          <a:p>
            <a:r>
              <a:rPr lang="en-US" sz="2000" dirty="0"/>
              <a:t>A firm has </a:t>
            </a:r>
            <a:r>
              <a:rPr lang="en-US" sz="2000"/>
              <a:t>a 50/50 probability </a:t>
            </a:r>
            <a:r>
              <a:rPr lang="en-US" sz="2000" dirty="0"/>
              <a:t>of </a:t>
            </a:r>
            <a:r>
              <a:rPr lang="en-US" sz="2000"/>
              <a:t>being high/low quality</a:t>
            </a:r>
            <a:endParaRPr lang="en-US" sz="200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en-US" dirty="0"/>
              <a:t>Solutions: Warranties</a:t>
            </a:r>
          </a:p>
        </p:txBody>
      </p:sp>
    </p:spTree>
    <p:extLst>
      <p:ext uri="{BB962C8B-B14F-4D97-AF65-F5344CB8AC3E}">
        <p14:creationId xmlns:p14="http://schemas.microsoft.com/office/powerpoint/2010/main" val="31126317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47AE92-80A1-43AA-A1FE-D4772B6703D8}"/>
              </a:ext>
            </a:extLst>
          </p:cNvPr>
          <p:cNvPicPr>
            <a:picLocks noChangeAspect="1"/>
          </p:cNvPicPr>
          <p:nvPr/>
        </p:nvPicPr>
        <p:blipFill>
          <a:blip r:embed="rId3"/>
          <a:stretch>
            <a:fillRect/>
          </a:stretch>
        </p:blipFill>
        <p:spPr>
          <a:xfrm>
            <a:off x="8953500" y="0"/>
            <a:ext cx="3048000" cy="2447925"/>
          </a:xfrm>
          <a:prstGeom prst="rect">
            <a:avLst/>
          </a:prstGeom>
        </p:spPr>
      </p:pic>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27383" y="1305098"/>
            <a:ext cx="11678477" cy="4891529"/>
          </a:xfrm>
        </p:spPr>
        <p:txBody>
          <a:bodyPr>
            <a:noAutofit/>
          </a:bodyPr>
          <a:lstStyle/>
          <a:p>
            <a:r>
              <a:rPr lang="en-US" sz="2400" dirty="0"/>
              <a:t>First </a:t>
            </a:r>
            <a:r>
              <a:rPr lang="en-US" sz="2400"/>
              <a:t>assume there are no warranties</a:t>
            </a:r>
            <a:endParaRPr lang="en-US" sz="2400" dirty="0"/>
          </a:p>
          <a:p>
            <a:pPr lvl="1"/>
            <a:r>
              <a:rPr lang="en-US" sz="2000"/>
              <a:t>Consumers do not know the quality</a:t>
            </a:r>
            <a:endParaRPr lang="en-US" sz="2000" dirty="0"/>
          </a:p>
          <a:p>
            <a:pPr lvl="1"/>
            <a:r>
              <a:rPr lang="en-US" sz="2000"/>
              <a:t>Only willing to pay E(r) = 0.5r</a:t>
            </a:r>
            <a:r>
              <a:rPr lang="en-US" sz="2000" baseline="-25000"/>
              <a:t>H</a:t>
            </a:r>
          </a:p>
          <a:p>
            <a:pPr lvl="1"/>
            <a:r>
              <a:rPr lang="en-US" sz="2000"/>
              <a:t>A pooling equilibrium where firms of either quality charge p = 0.5r</a:t>
            </a:r>
            <a:r>
              <a:rPr lang="en-US" sz="2000" baseline="-25000"/>
              <a:t>H</a:t>
            </a:r>
            <a:r>
              <a:rPr lang="en-US" sz="2000"/>
              <a:t> (as long as 0.5r</a:t>
            </a:r>
            <a:r>
              <a:rPr lang="en-US" sz="2000" baseline="-25000"/>
              <a:t>H</a:t>
            </a:r>
            <a:r>
              <a:rPr lang="en-US" sz="2000"/>
              <a:t> &gt; c)</a:t>
            </a:r>
          </a:p>
          <a:p>
            <a:endParaRPr lang="cs-CZ" sz="2400" dirty="0">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en-US" dirty="0"/>
              <a:t>Solutions: Warranties</a:t>
            </a:r>
          </a:p>
        </p:txBody>
      </p:sp>
    </p:spTree>
    <p:extLst>
      <p:ext uri="{BB962C8B-B14F-4D97-AF65-F5344CB8AC3E}">
        <p14:creationId xmlns:p14="http://schemas.microsoft.com/office/powerpoint/2010/main" val="10712804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47AE92-80A1-43AA-A1FE-D4772B6703D8}"/>
              </a:ext>
            </a:extLst>
          </p:cNvPr>
          <p:cNvPicPr>
            <a:picLocks noChangeAspect="1"/>
          </p:cNvPicPr>
          <p:nvPr/>
        </p:nvPicPr>
        <p:blipFill>
          <a:blip r:embed="rId3"/>
          <a:stretch>
            <a:fillRect/>
          </a:stretch>
        </p:blipFill>
        <p:spPr>
          <a:xfrm>
            <a:off x="8953500" y="0"/>
            <a:ext cx="3048000" cy="2447925"/>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27383" y="1305098"/>
                <a:ext cx="11678477" cy="4891529"/>
              </a:xfrm>
            </p:spPr>
            <p:txBody>
              <a:bodyPr>
                <a:noAutofit/>
              </a:bodyPr>
              <a:lstStyle/>
              <a:p>
                <a:r>
                  <a:rPr lang="en-US" sz="1800"/>
                  <a:t>Now assume a firm of quality S can offer a full warranty at cost</a:t>
                </a:r>
              </a:p>
              <a:p>
                <a:pPr lvl="1"/>
                <a:r>
                  <a:rPr lang="en-US" sz="1800"/>
                  <a:t>c </a:t>
                </a:r>
                <a:r>
                  <a:rPr lang="en-US" sz="1800" dirty="0"/>
                  <a:t>+ (</a:t>
                </a:r>
                <a:r>
                  <a:rPr lang="en-US" sz="1800"/>
                  <a:t>1-</a:t>
                </a:r>
                <a:r>
                  <a:rPr lang="el-GR" sz="1800"/>
                  <a:t>ρ</a:t>
                </a:r>
                <a:r>
                  <a:rPr lang="en-US" sz="1800" baseline="-25000" dirty="0"/>
                  <a:t>S</a:t>
                </a:r>
                <a:r>
                  <a:rPr lang="en-US" sz="1800"/>
                  <a:t>)</a:t>
                </a:r>
                <a:r>
                  <a:rPr lang="en-US" sz="1800" dirty="0"/>
                  <a:t>c + (</a:t>
                </a:r>
                <a:r>
                  <a:rPr lang="en-US" sz="1800"/>
                  <a:t>1-</a:t>
                </a:r>
                <a:r>
                  <a:rPr lang="el-GR" sz="1800"/>
                  <a:t>ρ</a:t>
                </a:r>
                <a:r>
                  <a:rPr lang="en-US" sz="1800" baseline="-25000"/>
                  <a:t>S</a:t>
                </a:r>
                <a:r>
                  <a:rPr lang="en-US" sz="1800"/>
                  <a:t>)</a:t>
                </a:r>
                <a:r>
                  <a:rPr lang="en-US" sz="1800" baseline="30000" dirty="0"/>
                  <a:t>2</a:t>
                </a:r>
                <a:r>
                  <a:rPr lang="en-US" sz="1800" dirty="0"/>
                  <a:t>c + (</a:t>
                </a:r>
                <a:r>
                  <a:rPr lang="en-US" sz="1800"/>
                  <a:t>1-</a:t>
                </a:r>
                <a:r>
                  <a:rPr lang="el-GR" sz="1800"/>
                  <a:t>ρ</a:t>
                </a:r>
                <a:r>
                  <a:rPr lang="en-US" sz="1800" baseline="-25000"/>
                  <a:t>S</a:t>
                </a:r>
                <a:r>
                  <a:rPr lang="en-US" sz="1800"/>
                  <a:t>)</a:t>
                </a:r>
                <a:r>
                  <a:rPr lang="en-US" sz="1800" baseline="30000" dirty="0"/>
                  <a:t>3</a:t>
                </a:r>
                <a:r>
                  <a:rPr lang="en-US" sz="1800" dirty="0"/>
                  <a:t>c + ... = c ∑(</a:t>
                </a:r>
                <a:r>
                  <a:rPr lang="en-US" sz="1800"/>
                  <a:t>1-</a:t>
                </a:r>
                <a:r>
                  <a:rPr lang="el-GR" sz="1800"/>
                  <a:t>ρ</a:t>
                </a:r>
                <a:r>
                  <a:rPr lang="en-US" sz="1800" baseline="-25000"/>
                  <a:t>S</a:t>
                </a:r>
                <a:r>
                  <a:rPr lang="en-US" sz="1800"/>
                  <a:t>)</a:t>
                </a:r>
                <a:r>
                  <a:rPr lang="en-US" sz="1800" baseline="30000" dirty="0" err="1"/>
                  <a:t>i</a:t>
                </a:r>
                <a:r>
                  <a:rPr lang="en-US" sz="1800" baseline="-25000" dirty="0"/>
                  <a:t> </a:t>
                </a:r>
                <a:r>
                  <a:rPr lang="en-US" sz="1800" dirty="0"/>
                  <a:t>= c / (1 – (</a:t>
                </a:r>
                <a:r>
                  <a:rPr lang="en-US" sz="1800"/>
                  <a:t>1-</a:t>
                </a:r>
                <a:r>
                  <a:rPr lang="el-GR" sz="1800"/>
                  <a:t>ρ</a:t>
                </a:r>
                <a:r>
                  <a:rPr lang="en-US" sz="1800" baseline="-25000"/>
                  <a:t>S</a:t>
                </a:r>
                <a:r>
                  <a:rPr lang="en-US" sz="1800"/>
                  <a:t>)) </a:t>
                </a:r>
                <a:r>
                  <a:rPr lang="en-US" sz="1800" dirty="0"/>
                  <a:t>= c </a:t>
                </a:r>
                <a:r>
                  <a:rPr lang="en-US" sz="1800"/>
                  <a:t>/</a:t>
                </a:r>
                <a:r>
                  <a:rPr lang="el-GR" sz="1800"/>
                  <a:t>ρ</a:t>
                </a:r>
                <a:r>
                  <a:rPr lang="en-US" sz="1800" baseline="-25000"/>
                  <a:t>S</a:t>
                </a:r>
              </a:p>
              <a:p>
                <a:pPr lvl="1"/>
                <a:r>
                  <a:rPr lang="en-US" sz="1800"/>
                  <a:t>With warranty, the consumer willing to pay </a:t>
                </a:r>
                <a14:m>
                  <m:oMath xmlns:m="http://schemas.openxmlformats.org/officeDocument/2006/math">
                    <m:sSub>
                      <m:sSubPr>
                        <m:ctrlPr>
                          <a:rPr lang="en-US" sz="1800" i="1">
                            <a:latin typeface="Cambria Math" panose="02040503050406030204" pitchFamily="18" charset="0"/>
                            <a:ea typeface="Cambria Math" panose="02040503050406030204" pitchFamily="18" charset="0"/>
                            <a:sym typeface="Wingdings" panose="05000000000000000000" pitchFamily="2" charset="2"/>
                          </a:rPr>
                        </m:ctrlPr>
                      </m:sSubPr>
                      <m:e>
                        <m:r>
                          <a:rPr lang="en-US" sz="1800" i="1">
                            <a:latin typeface="Cambria Math" panose="02040503050406030204" pitchFamily="18" charset="0"/>
                            <a:ea typeface="Cambria Math" panose="02040503050406030204" pitchFamily="18" charset="0"/>
                            <a:sym typeface="Wingdings" panose="05000000000000000000" pitchFamily="2" charset="2"/>
                          </a:rPr>
                          <m:t>𝑟</m:t>
                        </m:r>
                      </m:e>
                      <m:sub>
                        <m:r>
                          <a:rPr lang="en-US" sz="1800" i="1">
                            <a:latin typeface="Cambria Math" panose="02040503050406030204" pitchFamily="18" charset="0"/>
                            <a:ea typeface="Cambria Math" panose="02040503050406030204" pitchFamily="18" charset="0"/>
                            <a:sym typeface="Wingdings" panose="05000000000000000000" pitchFamily="2" charset="2"/>
                          </a:rPr>
                          <m:t>𝐻</m:t>
                        </m:r>
                      </m:sub>
                    </m:sSub>
                  </m:oMath>
                </a14:m>
                <a:endParaRPr lang="en-US" sz="1800" dirty="0"/>
              </a:p>
              <a:p>
                <a:r>
                  <a:rPr lang="en-US" sz="1800"/>
                  <a:t>If c /</a:t>
                </a:r>
                <a:r>
                  <a:rPr lang="el-GR" sz="1800"/>
                  <a:t>ρ</a:t>
                </a:r>
                <a:r>
                  <a:rPr lang="en-US" sz="1800" baseline="-25000"/>
                  <a:t>H</a:t>
                </a:r>
                <a:r>
                  <a:rPr lang="en-US" sz="1800"/>
                  <a:t> &gt; r</a:t>
                </a:r>
                <a:r>
                  <a:rPr lang="en-US" sz="1800" baseline="-25000"/>
                  <a:t>H</a:t>
                </a:r>
                <a:r>
                  <a:rPr lang="en-US" sz="1800"/>
                  <a:t> (i.e. warranty not prohibitively costly)</a:t>
                </a:r>
                <a:endParaRPr lang="en-US" sz="1800">
                  <a:sym typeface="Wingdings" panose="05000000000000000000" pitchFamily="2" charset="2"/>
                </a:endParaRPr>
              </a:p>
              <a:p>
                <a:pPr lvl="1"/>
                <a:r>
                  <a:rPr lang="en-US" sz="1800">
                    <a:sym typeface="Wingdings" panose="05000000000000000000" pitchFamily="2" charset="2"/>
                  </a:rPr>
                  <a:t>A high quality firm can reveal quality by offering a warranty and charging price p = min(r</a:t>
                </a:r>
                <a:r>
                  <a:rPr lang="en-US" sz="1800" baseline="-25000">
                    <a:sym typeface="Wingdings" panose="05000000000000000000" pitchFamily="2" charset="2"/>
                  </a:rPr>
                  <a:t>H</a:t>
                </a:r>
                <a:r>
                  <a:rPr lang="en-US" sz="1800">
                    <a:sym typeface="Wingdings" panose="05000000000000000000" pitchFamily="2" charset="2"/>
                  </a:rPr>
                  <a:t>,</a:t>
                </a:r>
                <a:r>
                  <a:rPr lang="en-US" sz="1800"/>
                  <a:t>c /</a:t>
                </a:r>
                <a:r>
                  <a:rPr lang="el-GR" sz="1800"/>
                  <a:t>ρ</a:t>
                </a:r>
                <a:r>
                  <a:rPr lang="en-US" sz="1800" baseline="-25000"/>
                  <a:t>L</a:t>
                </a:r>
                <a:r>
                  <a:rPr lang="en-US" sz="1800"/>
                  <a:t>)</a:t>
                </a:r>
                <a:endParaRPr lang="en-US" sz="1800">
                  <a:sym typeface="Wingdings" panose="05000000000000000000" pitchFamily="2" charset="2"/>
                </a:endParaRPr>
              </a:p>
              <a:p>
                <a:pPr lvl="1"/>
                <a:r>
                  <a:rPr lang="en-US" sz="1800">
                    <a:sym typeface="Wingdings" panose="05000000000000000000" pitchFamily="2" charset="2"/>
                  </a:rPr>
                  <a:t>The low-quality firm then does not sell</a:t>
                </a:r>
              </a:p>
              <a:p>
                <a:pPr lvl="1"/>
                <a:r>
                  <a:rPr lang="en-US" sz="1800">
                    <a:sym typeface="Wingdings" panose="05000000000000000000" pitchFamily="2" charset="2"/>
                  </a:rPr>
                  <a:t> A separating equilibrium, quality revealed</a:t>
                </a:r>
              </a:p>
              <a:p>
                <a:pPr lvl="1"/>
                <a:r>
                  <a:rPr lang="en-US" sz="1800">
                    <a:sym typeface="Wingdings" panose="05000000000000000000" pitchFamily="2" charset="2"/>
                  </a:rPr>
                  <a:t>This will be the only equilibrium if c low relative to r</a:t>
                </a:r>
                <a:r>
                  <a:rPr lang="en-US" sz="1800" baseline="-25000">
                    <a:sym typeface="Wingdings" panose="05000000000000000000" pitchFamily="2" charset="2"/>
                  </a:rPr>
                  <a:t>H</a:t>
                </a:r>
                <a:r>
                  <a:rPr lang="en-US" sz="1800">
                    <a:sym typeface="Wingdings" panose="05000000000000000000" pitchFamily="2" charset="2"/>
                  </a:rPr>
                  <a:t> and sufficiently different </a:t>
                </a:r>
                <a:r>
                  <a:rPr lang="el-GR" sz="1800"/>
                  <a:t>ρ</a:t>
                </a:r>
                <a:r>
                  <a:rPr lang="en-US" sz="1800" baseline="-25000"/>
                  <a:t>H</a:t>
                </a:r>
                <a:r>
                  <a:rPr lang="en-US" sz="1800"/>
                  <a:t> and </a:t>
                </a:r>
                <a:r>
                  <a:rPr lang="el-GR" sz="1800"/>
                  <a:t>ρ</a:t>
                </a:r>
                <a:r>
                  <a:rPr lang="en-US" sz="1800" baseline="-25000"/>
                  <a:t>L</a:t>
                </a:r>
                <a:endParaRPr lang="en-US" sz="1800">
                  <a:sym typeface="Wingdings" panose="05000000000000000000" pitchFamily="2" charset="2"/>
                </a:endParaRPr>
              </a:p>
              <a:p>
                <a:r>
                  <a:rPr lang="en-US" sz="1800">
                    <a:sym typeface="Wingdings" panose="05000000000000000000" pitchFamily="2" charset="2"/>
                  </a:rPr>
                  <a:t>But it is not guaranteed that the high-quality firm is better off in the separating equilibrium; if it is not, 2 equilibria are possible:</a:t>
                </a:r>
              </a:p>
              <a:p>
                <a:pPr lvl="1"/>
                <a:r>
                  <a:rPr lang="en-US" sz="1800"/>
                  <a:t>1) A pooling equilibrium where the consumer thinks warranty not profitable and indeed neither firm offers a warranty (the high-quality firm could offer it but it would reduce its profit)</a:t>
                </a:r>
              </a:p>
              <a:p>
                <a:pPr lvl="1"/>
                <a:r>
                  <a:rPr lang="en-US" sz="1800">
                    <a:sym typeface="Wingdings" panose="05000000000000000000" pitchFamily="2" charset="2"/>
                  </a:rPr>
                  <a:t>2) A separating equilibrium where the consumer thinks no warranty means firm is of low quality and indeed, the high-quality firm offers a warranty (even though it’s worse off in this equilibrium than in the pooling equilibrium)</a:t>
                </a:r>
              </a:p>
              <a:p>
                <a:pPr lvl="1"/>
                <a:r>
                  <a:rPr lang="en-US" sz="1800">
                    <a:sym typeface="Wingdings" panose="05000000000000000000" pitchFamily="2" charset="2"/>
                  </a:rPr>
                  <a:t>This will be the case if c relatively large given r</a:t>
                </a:r>
                <a:r>
                  <a:rPr lang="en-US" sz="1800" baseline="-25000">
                    <a:sym typeface="Wingdings" panose="05000000000000000000" pitchFamily="2" charset="2"/>
                  </a:rPr>
                  <a:t>H</a:t>
                </a:r>
                <a:r>
                  <a:rPr lang="en-US" sz="1800">
                    <a:sym typeface="Wingdings" panose="05000000000000000000" pitchFamily="2" charset="2"/>
                  </a:rPr>
                  <a:t> (i.e. warranty costly although not prohibitively)</a:t>
                </a:r>
              </a:p>
              <a:p>
                <a:r>
                  <a:rPr lang="en-US" sz="1800">
                    <a:sym typeface="Wingdings" panose="05000000000000000000" pitchFamily="2" charset="2"/>
                  </a:rPr>
                  <a:t>It is also possible to have a pooling equilibrium where both firms offer warranty</a:t>
                </a:r>
              </a:p>
              <a:p>
                <a:pPr lvl="1"/>
                <a:r>
                  <a:rPr lang="en-US" sz="1800">
                    <a:sym typeface="Wingdings" panose="05000000000000000000" pitchFamily="2" charset="2"/>
                  </a:rPr>
                  <a:t>This will be the case if low c low (relative to r</a:t>
                </a:r>
                <a:r>
                  <a:rPr lang="en-US" sz="1800" baseline="-25000">
                    <a:sym typeface="Wingdings" panose="05000000000000000000" pitchFamily="2" charset="2"/>
                  </a:rPr>
                  <a:t>H</a:t>
                </a:r>
                <a:r>
                  <a:rPr lang="en-US" sz="1800">
                    <a:sym typeface="Wingdings" panose="05000000000000000000" pitchFamily="2" charset="2"/>
                  </a:rPr>
                  <a:t>) and relatively similar </a:t>
                </a:r>
                <a:r>
                  <a:rPr lang="el-GR" sz="1800"/>
                  <a:t>ρ</a:t>
                </a:r>
                <a:r>
                  <a:rPr lang="en-US" sz="1800" baseline="-25000"/>
                  <a:t>H</a:t>
                </a:r>
                <a:r>
                  <a:rPr lang="en-US" sz="1800"/>
                  <a:t> and </a:t>
                </a:r>
                <a:r>
                  <a:rPr lang="el-GR" sz="1800"/>
                  <a:t>ρ</a:t>
                </a:r>
                <a:r>
                  <a:rPr lang="en-US" sz="1800" baseline="-25000"/>
                  <a:t>L</a:t>
                </a:r>
                <a:endParaRPr lang="en-US" sz="1800">
                  <a:sym typeface="Wingdings" panose="05000000000000000000" pitchFamily="2" charset="2"/>
                </a:endParaRPr>
              </a:p>
            </p:txBody>
          </p:sp>
        </mc:Choice>
        <mc:Fallback>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427383" y="1305098"/>
                <a:ext cx="11678477" cy="4891529"/>
              </a:xfrm>
              <a:blipFill>
                <a:blip r:embed="rId4"/>
                <a:stretch>
                  <a:fillRect l="-313" t="-1121" b="-10336"/>
                </a:stretch>
              </a:blipFill>
            </p:spPr>
            <p:txBody>
              <a:bodyPr/>
              <a:lstStyle/>
              <a:p>
                <a:r>
                  <a:rPr lang="cs-CZ">
                    <a:noFill/>
                  </a:rPr>
                  <a:t> </a:t>
                </a:r>
              </a:p>
            </p:txBody>
          </p:sp>
        </mc:Fallback>
      </mc:AlternateContent>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en-US" dirty="0"/>
              <a:t>Solutions: Warranties</a:t>
            </a:r>
          </a:p>
        </p:txBody>
      </p:sp>
    </p:spTree>
    <p:extLst>
      <p:ext uri="{BB962C8B-B14F-4D97-AF65-F5344CB8AC3E}">
        <p14:creationId xmlns:p14="http://schemas.microsoft.com/office/powerpoint/2010/main" val="1452181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r>
              <a:rPr lang="cs-CZ"/>
              <a:t>Exercise: </a:t>
            </a:r>
            <a:r>
              <a:rPr lang="cs-CZ" dirty="0"/>
              <a:t>A </a:t>
            </a:r>
            <a:r>
              <a:rPr lang="cs-CZ" dirty="0" err="1"/>
              <a:t>warranty</a:t>
            </a:r>
            <a:r>
              <a:rPr lang="cs-CZ" dirty="0"/>
              <a:t> as a </a:t>
            </a:r>
            <a:r>
              <a:rPr lang="cs-CZ" dirty="0" err="1"/>
              <a:t>signal</a:t>
            </a:r>
            <a:r>
              <a:rPr lang="cs-CZ" dirty="0"/>
              <a:t> of </a:t>
            </a:r>
            <a:r>
              <a:rPr lang="cs-CZ" dirty="0" err="1"/>
              <a:t>quality</a:t>
            </a:r>
            <a:endParaRPr lang="cs-CZ" dirty="0"/>
          </a:p>
        </p:txBody>
      </p:sp>
      <p:sp>
        <p:nvSpPr>
          <p:cNvPr id="4" name="Content Placeholder 2">
            <a:extLst>
              <a:ext uri="{FF2B5EF4-FFF2-40B4-BE49-F238E27FC236}">
                <a16:creationId xmlns:a16="http://schemas.microsoft.com/office/drawing/2014/main" id="{8850537F-CA32-4E82-A5F9-41192938A9A8}"/>
              </a:ext>
            </a:extLst>
          </p:cNvPr>
          <p:cNvSpPr>
            <a:spLocks noGrp="1"/>
          </p:cNvSpPr>
          <p:nvPr>
            <p:ph idx="1"/>
          </p:nvPr>
        </p:nvSpPr>
        <p:spPr>
          <a:xfrm>
            <a:off x="838200" y="1474378"/>
            <a:ext cx="10084904" cy="4722250"/>
          </a:xfrm>
        </p:spPr>
        <p:txBody>
          <a:bodyPr>
            <a:noAutofit/>
          </a:bodyPr>
          <a:lstStyle/>
          <a:p>
            <a:r>
              <a:rPr lang="cs-CZ" sz="2000" dirty="0"/>
              <a:t>A </a:t>
            </a:r>
            <a:r>
              <a:rPr lang="cs-CZ" sz="2000" dirty="0" err="1"/>
              <a:t>firm</a:t>
            </a:r>
            <a:r>
              <a:rPr lang="cs-CZ" sz="2000" dirty="0"/>
              <a:t> has </a:t>
            </a:r>
            <a:r>
              <a:rPr lang="cs-CZ" sz="2000" dirty="0" err="1"/>
              <a:t>high-quality</a:t>
            </a:r>
            <a:r>
              <a:rPr lang="cs-CZ" sz="2000" dirty="0"/>
              <a:t> (H) </a:t>
            </a:r>
            <a:r>
              <a:rPr lang="cs-CZ" sz="2000" dirty="0" err="1"/>
              <a:t>or</a:t>
            </a:r>
            <a:r>
              <a:rPr lang="cs-CZ" sz="2000" dirty="0"/>
              <a:t> </a:t>
            </a:r>
            <a:r>
              <a:rPr lang="cs-CZ" sz="2000" dirty="0" err="1"/>
              <a:t>low-quality</a:t>
            </a:r>
            <a:r>
              <a:rPr lang="cs-CZ" sz="2000" dirty="0"/>
              <a:t> (L) </a:t>
            </a:r>
            <a:r>
              <a:rPr lang="cs-CZ" sz="2000" dirty="0" err="1"/>
              <a:t>product</a:t>
            </a:r>
            <a:endParaRPr lang="cs-CZ" sz="2000" dirty="0"/>
          </a:p>
          <a:p>
            <a:r>
              <a:rPr lang="cs-CZ" sz="2000" dirty="0"/>
              <a:t>A </a:t>
            </a:r>
            <a:r>
              <a:rPr lang="cs-CZ" sz="2000" dirty="0" err="1"/>
              <a:t>continuum</a:t>
            </a:r>
            <a:r>
              <a:rPr lang="cs-CZ" sz="2000" dirty="0"/>
              <a:t> of </a:t>
            </a:r>
            <a:r>
              <a:rPr lang="cs-CZ" sz="2000" dirty="0" err="1"/>
              <a:t>consumers</a:t>
            </a:r>
            <a:endParaRPr lang="cs-CZ" sz="2000" dirty="0"/>
          </a:p>
          <a:p>
            <a:r>
              <a:rPr lang="cs-CZ" sz="2000" dirty="0" err="1"/>
              <a:t>Consumers</a:t>
            </a:r>
            <a:r>
              <a:rPr lang="cs-CZ" sz="2000" dirty="0"/>
              <a:t> </a:t>
            </a:r>
            <a:r>
              <a:rPr lang="cs-CZ" sz="2000" dirty="0" err="1"/>
              <a:t>have</a:t>
            </a:r>
            <a:r>
              <a:rPr lang="cs-CZ" sz="2000" dirty="0"/>
              <a:t> </a:t>
            </a:r>
            <a:r>
              <a:rPr lang="cs-CZ" sz="2000" dirty="0" err="1"/>
              <a:t>willingness</a:t>
            </a:r>
            <a:r>
              <a:rPr lang="cs-CZ" sz="2000" dirty="0"/>
              <a:t> to </a:t>
            </a:r>
            <a:r>
              <a:rPr lang="cs-CZ" sz="2000" dirty="0" err="1"/>
              <a:t>pay</a:t>
            </a:r>
            <a:endParaRPr lang="cs-CZ" sz="2000" dirty="0"/>
          </a:p>
          <a:p>
            <a:pPr lvl="1"/>
            <a:r>
              <a:rPr lang="cs-CZ" sz="2000" dirty="0"/>
              <a:t> </a:t>
            </a:r>
            <a:r>
              <a:rPr lang="cs-CZ" sz="2000" dirty="0" err="1"/>
              <a:t>r</a:t>
            </a:r>
            <a:r>
              <a:rPr lang="cs-CZ" sz="2000" baseline="-25000" dirty="0" err="1"/>
              <a:t>H</a:t>
            </a:r>
            <a:r>
              <a:rPr lang="cs-CZ" sz="2000" dirty="0"/>
              <a:t> = 10  and </a:t>
            </a:r>
            <a:r>
              <a:rPr lang="cs-CZ" sz="2000" dirty="0" err="1"/>
              <a:t>r</a:t>
            </a:r>
            <a:r>
              <a:rPr lang="cs-CZ" sz="2000" baseline="-25000" dirty="0" err="1"/>
              <a:t>L</a:t>
            </a:r>
            <a:r>
              <a:rPr lang="cs-CZ" sz="2000" dirty="0"/>
              <a:t> = 4 </a:t>
            </a:r>
            <a:r>
              <a:rPr lang="cs-CZ" sz="2000" dirty="0" err="1"/>
              <a:t>if</a:t>
            </a:r>
            <a:r>
              <a:rPr lang="cs-CZ" sz="2000" dirty="0"/>
              <a:t> the </a:t>
            </a:r>
            <a:r>
              <a:rPr lang="cs-CZ" sz="2000" dirty="0" err="1"/>
              <a:t>product</a:t>
            </a:r>
            <a:r>
              <a:rPr lang="cs-CZ" sz="2000" dirty="0"/>
              <a:t> </a:t>
            </a:r>
            <a:r>
              <a:rPr lang="cs-CZ" sz="2000" dirty="0" err="1"/>
              <a:t>works</a:t>
            </a:r>
            <a:endParaRPr lang="cs-CZ" sz="2000" dirty="0"/>
          </a:p>
          <a:p>
            <a:pPr lvl="1"/>
            <a:r>
              <a:rPr lang="cs-CZ" sz="2000" dirty="0" err="1"/>
              <a:t>r</a:t>
            </a:r>
            <a:r>
              <a:rPr lang="cs-CZ" sz="2000" baseline="-25000" dirty="0" err="1"/>
              <a:t>H</a:t>
            </a:r>
            <a:r>
              <a:rPr lang="cs-CZ" sz="2000" dirty="0"/>
              <a:t> = </a:t>
            </a:r>
            <a:r>
              <a:rPr lang="cs-CZ" sz="2000" dirty="0" err="1"/>
              <a:t>r</a:t>
            </a:r>
            <a:r>
              <a:rPr lang="cs-CZ" sz="2000" baseline="-25000" dirty="0" err="1"/>
              <a:t>L</a:t>
            </a:r>
            <a:r>
              <a:rPr lang="cs-CZ" sz="2000" dirty="0"/>
              <a:t> = 0 </a:t>
            </a:r>
            <a:r>
              <a:rPr lang="cs-CZ" sz="2000" dirty="0" err="1"/>
              <a:t>if</a:t>
            </a:r>
            <a:r>
              <a:rPr lang="cs-CZ" sz="2000" dirty="0"/>
              <a:t> the </a:t>
            </a:r>
            <a:r>
              <a:rPr lang="cs-CZ" sz="2000" dirty="0" err="1"/>
              <a:t>product</a:t>
            </a:r>
            <a:r>
              <a:rPr lang="cs-CZ" sz="2000" dirty="0"/>
              <a:t> </a:t>
            </a:r>
            <a:r>
              <a:rPr lang="cs-CZ" sz="2000" dirty="0" err="1"/>
              <a:t>does</a:t>
            </a:r>
            <a:r>
              <a:rPr lang="cs-CZ" sz="2000" dirty="0"/>
              <a:t> not </a:t>
            </a:r>
            <a:r>
              <a:rPr lang="cs-CZ" sz="2000" dirty="0" err="1"/>
              <a:t>work</a:t>
            </a:r>
            <a:endParaRPr lang="cs-CZ" sz="2000" dirty="0"/>
          </a:p>
          <a:p>
            <a:r>
              <a:rPr lang="cs-CZ" sz="2000" dirty="0" err="1"/>
              <a:t>Quality</a:t>
            </a:r>
            <a:r>
              <a:rPr lang="cs-CZ" sz="2000" dirty="0"/>
              <a:t> </a:t>
            </a:r>
            <a:r>
              <a:rPr lang="cs-CZ" sz="2000" dirty="0" err="1"/>
              <a:t>high</a:t>
            </a:r>
            <a:r>
              <a:rPr lang="cs-CZ" sz="2000" dirty="0"/>
              <a:t>/</a:t>
            </a:r>
            <a:r>
              <a:rPr lang="cs-CZ" sz="2000" dirty="0" err="1"/>
              <a:t>low</a:t>
            </a:r>
            <a:r>
              <a:rPr lang="cs-CZ" sz="2000" dirty="0"/>
              <a:t> with probability 50% </a:t>
            </a:r>
            <a:r>
              <a:rPr lang="cs-CZ" sz="2000" dirty="0" err="1"/>
              <a:t>each</a:t>
            </a:r>
            <a:r>
              <a:rPr lang="cs-CZ" sz="2000" dirty="0"/>
              <a:t> (</a:t>
            </a:r>
            <a:r>
              <a:rPr lang="cs-CZ" sz="2000" dirty="0" err="1"/>
              <a:t>only</a:t>
            </a:r>
            <a:r>
              <a:rPr lang="cs-CZ" sz="2000" dirty="0"/>
              <a:t> </a:t>
            </a:r>
            <a:r>
              <a:rPr lang="cs-CZ" sz="2000" dirty="0" err="1"/>
              <a:t>firm</a:t>
            </a:r>
            <a:r>
              <a:rPr lang="cs-CZ" sz="2000" dirty="0"/>
              <a:t> </a:t>
            </a:r>
            <a:r>
              <a:rPr lang="cs-CZ" sz="2000" dirty="0" err="1"/>
              <a:t>knows</a:t>
            </a:r>
            <a:r>
              <a:rPr lang="cs-CZ" sz="2000" dirty="0"/>
              <a:t> </a:t>
            </a:r>
            <a:r>
              <a:rPr lang="cs-CZ" sz="2000" dirty="0" err="1"/>
              <a:t>the</a:t>
            </a:r>
            <a:r>
              <a:rPr lang="cs-CZ" sz="2000" dirty="0"/>
              <a:t> </a:t>
            </a:r>
            <a:r>
              <a:rPr lang="cs-CZ" sz="2000" dirty="0" err="1"/>
              <a:t>quality</a:t>
            </a:r>
            <a:r>
              <a:rPr lang="cs-CZ" sz="2000" dirty="0"/>
              <a:t>)</a:t>
            </a:r>
          </a:p>
          <a:p>
            <a:r>
              <a:rPr lang="cs-CZ" sz="2000" dirty="0" err="1"/>
              <a:t>High-quality</a:t>
            </a:r>
            <a:r>
              <a:rPr lang="cs-CZ" sz="2000" dirty="0"/>
              <a:t> </a:t>
            </a:r>
            <a:r>
              <a:rPr lang="cs-CZ" sz="2000" dirty="0" err="1"/>
              <a:t>breaks</a:t>
            </a:r>
            <a:r>
              <a:rPr lang="cs-CZ" sz="2000" dirty="0"/>
              <a:t> with probability 1/5, </a:t>
            </a:r>
            <a:r>
              <a:rPr lang="cs-CZ" sz="2000" dirty="0" err="1"/>
              <a:t>low-quality</a:t>
            </a:r>
            <a:r>
              <a:rPr lang="cs-CZ" sz="2000" dirty="0"/>
              <a:t> with probability 4/5</a:t>
            </a:r>
          </a:p>
          <a:p>
            <a:r>
              <a:rPr lang="en-US" sz="2000"/>
              <a:t>Fixing</a:t>
            </a:r>
            <a:r>
              <a:rPr lang="cs-CZ" sz="2000"/>
              <a:t> </a:t>
            </a:r>
            <a:r>
              <a:rPr lang="cs-CZ" sz="2000" dirty="0"/>
              <a:t>a </a:t>
            </a:r>
            <a:r>
              <a:rPr lang="cs-CZ" sz="2000" dirty="0" err="1"/>
              <a:t>product</a:t>
            </a:r>
            <a:r>
              <a:rPr lang="cs-CZ" sz="2000" dirty="0"/>
              <a:t> </a:t>
            </a:r>
            <a:r>
              <a:rPr lang="cs-CZ" sz="2000" dirty="0" err="1"/>
              <a:t>that</a:t>
            </a:r>
            <a:r>
              <a:rPr lang="cs-CZ" sz="2000" dirty="0"/>
              <a:t> </a:t>
            </a:r>
            <a:r>
              <a:rPr lang="cs-CZ" sz="2000" dirty="0" err="1"/>
              <a:t>does</a:t>
            </a:r>
            <a:r>
              <a:rPr lang="cs-CZ" sz="2000" dirty="0"/>
              <a:t> not </a:t>
            </a:r>
            <a:r>
              <a:rPr lang="cs-CZ" sz="2000" dirty="0" err="1"/>
              <a:t>work</a:t>
            </a:r>
            <a:r>
              <a:rPr lang="cs-CZ" sz="2000" dirty="0"/>
              <a:t> </a:t>
            </a:r>
            <a:r>
              <a:rPr lang="cs-CZ" sz="2000" dirty="0" err="1"/>
              <a:t>costs</a:t>
            </a:r>
            <a:r>
              <a:rPr lang="cs-CZ" sz="2000" dirty="0"/>
              <a:t> c</a:t>
            </a:r>
          </a:p>
          <a:p>
            <a:pPr marL="457200" indent="-457200">
              <a:buFont typeface="+mj-lt"/>
              <a:buAutoNum type="arabicPeriod"/>
            </a:pPr>
            <a:r>
              <a:rPr lang="cs-CZ" sz="2000" dirty="0" err="1"/>
              <a:t>Assume</a:t>
            </a:r>
            <a:r>
              <a:rPr lang="cs-CZ" sz="2000" dirty="0"/>
              <a:t> </a:t>
            </a:r>
            <a:r>
              <a:rPr lang="cs-CZ" sz="2000" dirty="0" err="1"/>
              <a:t>there</a:t>
            </a:r>
            <a:r>
              <a:rPr lang="cs-CZ" sz="2000" dirty="0"/>
              <a:t> </a:t>
            </a:r>
            <a:r>
              <a:rPr lang="cs-CZ" sz="2000" dirty="0" err="1"/>
              <a:t>is</a:t>
            </a:r>
            <a:r>
              <a:rPr lang="cs-CZ" sz="2000" dirty="0"/>
              <a:t> no </a:t>
            </a:r>
            <a:r>
              <a:rPr lang="cs-CZ" sz="2000" dirty="0" err="1"/>
              <a:t>warranty</a:t>
            </a:r>
            <a:r>
              <a:rPr lang="cs-CZ" sz="2000" dirty="0"/>
              <a:t>. </a:t>
            </a:r>
            <a:r>
              <a:rPr lang="cs-CZ" sz="2000" dirty="0" err="1"/>
              <a:t>How</a:t>
            </a:r>
            <a:r>
              <a:rPr lang="cs-CZ" sz="2000" dirty="0"/>
              <a:t> much </a:t>
            </a:r>
            <a:r>
              <a:rPr lang="cs-CZ" sz="2000" dirty="0" err="1"/>
              <a:t>will</a:t>
            </a:r>
            <a:r>
              <a:rPr lang="cs-CZ" sz="2000" dirty="0"/>
              <a:t> the </a:t>
            </a:r>
            <a:r>
              <a:rPr lang="cs-CZ" sz="2000" dirty="0" err="1"/>
              <a:t>consumers</a:t>
            </a:r>
            <a:r>
              <a:rPr lang="cs-CZ" sz="2000" dirty="0"/>
              <a:t> </a:t>
            </a:r>
            <a:r>
              <a:rPr lang="cs-CZ" sz="2000" dirty="0" err="1"/>
              <a:t>be</a:t>
            </a:r>
            <a:r>
              <a:rPr lang="cs-CZ" sz="2000" dirty="0"/>
              <a:t> </a:t>
            </a:r>
            <a:r>
              <a:rPr lang="cs-CZ" sz="2000" dirty="0" err="1"/>
              <a:t>willing</a:t>
            </a:r>
            <a:r>
              <a:rPr lang="cs-CZ" sz="2000" dirty="0"/>
              <a:t> to </a:t>
            </a:r>
            <a:r>
              <a:rPr lang="cs-CZ" sz="2000" dirty="0" err="1"/>
              <a:t>pay</a:t>
            </a:r>
            <a:r>
              <a:rPr lang="cs-CZ" sz="2000" dirty="0"/>
              <a:t>?</a:t>
            </a:r>
          </a:p>
          <a:p>
            <a:pPr marL="457200" indent="-457200">
              <a:buFont typeface="+mj-lt"/>
              <a:buAutoNum type="arabicPeriod"/>
            </a:pPr>
            <a:r>
              <a:rPr lang="cs-CZ" sz="2000" dirty="0" err="1"/>
              <a:t>Suppose</a:t>
            </a:r>
            <a:r>
              <a:rPr lang="cs-CZ" sz="2000" dirty="0"/>
              <a:t> the </a:t>
            </a:r>
            <a:r>
              <a:rPr lang="cs-CZ" sz="2000" dirty="0" err="1"/>
              <a:t>firm</a:t>
            </a:r>
            <a:r>
              <a:rPr lang="cs-CZ" sz="2000" dirty="0"/>
              <a:t> </a:t>
            </a:r>
            <a:r>
              <a:rPr lang="cs-CZ" sz="2000" dirty="0" err="1"/>
              <a:t>can</a:t>
            </a:r>
            <a:r>
              <a:rPr lang="cs-CZ" sz="2000" dirty="0"/>
              <a:t> </a:t>
            </a:r>
            <a:r>
              <a:rPr lang="cs-CZ" sz="2000" dirty="0" err="1"/>
              <a:t>offer</a:t>
            </a:r>
            <a:r>
              <a:rPr lang="cs-CZ" sz="2000" dirty="0"/>
              <a:t> a </a:t>
            </a:r>
            <a:r>
              <a:rPr lang="cs-CZ" sz="2000" dirty="0" err="1"/>
              <a:t>warranty</a:t>
            </a:r>
            <a:r>
              <a:rPr lang="cs-CZ" sz="2000" dirty="0"/>
              <a:t>. </a:t>
            </a:r>
            <a:r>
              <a:rPr lang="cs-CZ" sz="2000" dirty="0" err="1"/>
              <a:t>Under</a:t>
            </a:r>
            <a:r>
              <a:rPr lang="cs-CZ" sz="2000" dirty="0"/>
              <a:t> </a:t>
            </a:r>
            <a:r>
              <a:rPr lang="cs-CZ" sz="2000" dirty="0" err="1"/>
              <a:t>what</a:t>
            </a:r>
            <a:r>
              <a:rPr lang="cs-CZ" sz="2000" dirty="0"/>
              <a:t> </a:t>
            </a:r>
            <a:r>
              <a:rPr lang="cs-CZ" sz="2000" dirty="0" err="1"/>
              <a:t>conditions</a:t>
            </a:r>
            <a:r>
              <a:rPr lang="cs-CZ" sz="2000" dirty="0"/>
              <a:t> on replacement </a:t>
            </a:r>
            <a:r>
              <a:rPr lang="cs-CZ" sz="2000" dirty="0" err="1"/>
              <a:t>costs</a:t>
            </a:r>
            <a:r>
              <a:rPr lang="cs-CZ" sz="2000" dirty="0"/>
              <a:t> c </a:t>
            </a:r>
            <a:r>
              <a:rPr lang="cs-CZ" sz="2000" dirty="0" err="1"/>
              <a:t>can</a:t>
            </a:r>
            <a:r>
              <a:rPr lang="cs-CZ" sz="2000" dirty="0"/>
              <a:t> </a:t>
            </a:r>
            <a:r>
              <a:rPr lang="cs-CZ" sz="2000" dirty="0" err="1"/>
              <a:t>warranty</a:t>
            </a:r>
            <a:r>
              <a:rPr lang="cs-CZ" sz="2000" dirty="0"/>
              <a:t> serve as a </a:t>
            </a:r>
            <a:r>
              <a:rPr lang="cs-CZ" sz="2000" dirty="0" err="1"/>
              <a:t>signal</a:t>
            </a:r>
            <a:r>
              <a:rPr lang="cs-CZ" sz="2000" dirty="0"/>
              <a:t> of </a:t>
            </a:r>
            <a:r>
              <a:rPr lang="cs-CZ" sz="2000" dirty="0" err="1"/>
              <a:t>high</a:t>
            </a:r>
            <a:r>
              <a:rPr lang="cs-CZ" sz="2000" dirty="0"/>
              <a:t> </a:t>
            </a:r>
            <a:r>
              <a:rPr lang="cs-CZ" sz="2000" dirty="0" err="1"/>
              <a:t>quality</a:t>
            </a:r>
            <a:r>
              <a:rPr lang="cs-CZ" sz="2000" dirty="0"/>
              <a:t>?</a:t>
            </a:r>
          </a:p>
          <a:p>
            <a:pPr marL="457200" indent="-457200">
              <a:buFont typeface="+mj-lt"/>
              <a:buAutoNum type="arabicPeriod"/>
            </a:pPr>
            <a:r>
              <a:rPr lang="cs-CZ" sz="2000" dirty="0" err="1"/>
              <a:t>What</a:t>
            </a:r>
            <a:r>
              <a:rPr lang="cs-CZ" sz="2000" dirty="0"/>
              <a:t> </a:t>
            </a:r>
            <a:r>
              <a:rPr lang="cs-CZ" sz="2000" dirty="0" err="1"/>
              <a:t>happens</a:t>
            </a:r>
            <a:r>
              <a:rPr lang="cs-CZ" sz="2000" dirty="0"/>
              <a:t> </a:t>
            </a:r>
            <a:r>
              <a:rPr lang="cs-CZ" sz="2000" dirty="0" err="1"/>
              <a:t>if</a:t>
            </a:r>
            <a:r>
              <a:rPr lang="cs-CZ" sz="2000" dirty="0"/>
              <a:t> these </a:t>
            </a:r>
            <a:r>
              <a:rPr lang="cs-CZ" sz="2000" dirty="0" err="1"/>
              <a:t>conditions</a:t>
            </a:r>
            <a:r>
              <a:rPr lang="cs-CZ" sz="2000" dirty="0"/>
              <a:t> are </a:t>
            </a:r>
            <a:r>
              <a:rPr lang="cs-CZ" sz="2000" dirty="0" err="1"/>
              <a:t>violated</a:t>
            </a:r>
            <a:r>
              <a:rPr lang="cs-CZ" sz="2000" dirty="0"/>
              <a:t>?</a:t>
            </a:r>
          </a:p>
          <a:p>
            <a:pPr marL="457200" indent="-457200">
              <a:buFont typeface="+mj-lt"/>
              <a:buAutoNum type="arabicPeriod"/>
            </a:pPr>
            <a:r>
              <a:rPr lang="cs-CZ" sz="2000" dirty="0" err="1"/>
              <a:t>Compare</a:t>
            </a:r>
            <a:r>
              <a:rPr lang="cs-CZ" sz="2000" dirty="0"/>
              <a:t> </a:t>
            </a:r>
            <a:r>
              <a:rPr lang="cs-CZ" sz="2000" dirty="0" err="1"/>
              <a:t>profits</a:t>
            </a:r>
            <a:r>
              <a:rPr lang="cs-CZ" sz="2000" dirty="0"/>
              <a:t> in </a:t>
            </a:r>
            <a:r>
              <a:rPr lang="cs-CZ" sz="2000" dirty="0" err="1"/>
              <a:t>cases</a:t>
            </a:r>
            <a:r>
              <a:rPr lang="cs-CZ" sz="2000" dirty="0"/>
              <a:t> 2 and 3. Comment.</a:t>
            </a:r>
          </a:p>
        </p:txBody>
      </p:sp>
    </p:spTree>
    <p:extLst>
      <p:ext uri="{BB962C8B-B14F-4D97-AF65-F5344CB8AC3E}">
        <p14:creationId xmlns:p14="http://schemas.microsoft.com/office/powerpoint/2010/main" val="2990149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27383" y="1474378"/>
            <a:ext cx="11509513" cy="5142553"/>
          </a:xfrm>
        </p:spPr>
        <p:txBody>
          <a:bodyPr>
            <a:noAutofit/>
          </a:bodyPr>
          <a:lstStyle/>
          <a:p>
            <a:pPr marL="0" indent="0">
              <a:buNone/>
            </a:pPr>
            <a:r>
              <a:rPr lang="en-US" sz="2200" b="1" dirty="0">
                <a:sym typeface="Wingdings" panose="05000000000000000000" pitchFamily="2" charset="2"/>
              </a:rPr>
              <a:t>Example: eBay Motors (Lewis, AER 2011)</a:t>
            </a:r>
            <a:endParaRPr lang="en-US" sz="2200" dirty="0">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en-US" dirty="0"/>
              <a:t>Solutions: Contracting asymmetry away</a:t>
            </a:r>
          </a:p>
        </p:txBody>
      </p:sp>
      <p:pic>
        <p:nvPicPr>
          <p:cNvPr id="4" name="Picture 3">
            <a:extLst>
              <a:ext uri="{FF2B5EF4-FFF2-40B4-BE49-F238E27FC236}">
                <a16:creationId xmlns:a16="http://schemas.microsoft.com/office/drawing/2014/main" id="{A88B9398-7AF9-82B7-A462-D5813BAAA4C2}"/>
              </a:ext>
            </a:extLst>
          </p:cNvPr>
          <p:cNvPicPr>
            <a:picLocks noChangeAspect="1"/>
          </p:cNvPicPr>
          <p:nvPr/>
        </p:nvPicPr>
        <p:blipFill>
          <a:blip r:embed="rId3"/>
          <a:stretch>
            <a:fillRect/>
          </a:stretch>
        </p:blipFill>
        <p:spPr>
          <a:xfrm>
            <a:off x="368519" y="2013097"/>
            <a:ext cx="9087370" cy="4200532"/>
          </a:xfrm>
          <a:prstGeom prst="rect">
            <a:avLst/>
          </a:prstGeom>
        </p:spPr>
      </p:pic>
    </p:spTree>
    <p:extLst>
      <p:ext uri="{BB962C8B-B14F-4D97-AF65-F5344CB8AC3E}">
        <p14:creationId xmlns:p14="http://schemas.microsoft.com/office/powerpoint/2010/main" val="1060380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27383" y="1474378"/>
            <a:ext cx="11509513" cy="5142553"/>
          </a:xfrm>
        </p:spPr>
        <p:txBody>
          <a:bodyPr>
            <a:noAutofit/>
          </a:bodyPr>
          <a:lstStyle/>
          <a:p>
            <a:pPr marL="0" indent="0">
              <a:buNone/>
            </a:pPr>
            <a:r>
              <a:rPr lang="en-US" sz="2200" b="1" dirty="0">
                <a:sym typeface="Wingdings" panose="05000000000000000000" pitchFamily="2" charset="2"/>
              </a:rPr>
              <a:t>Example: eBay Motors (Lewis, AER 2011)</a:t>
            </a:r>
          </a:p>
          <a:p>
            <a:r>
              <a:rPr lang="en-US" sz="2200" dirty="0">
                <a:sym typeface="Wingdings" panose="05000000000000000000" pitchFamily="2" charset="2"/>
              </a:rPr>
              <a:t>Online, buyer cannot see the good  should worsen information asymmetries</a:t>
            </a:r>
          </a:p>
          <a:p>
            <a:r>
              <a:rPr lang="en-US" sz="2200" dirty="0">
                <a:sym typeface="Wingdings" panose="05000000000000000000" pitchFamily="2" charset="2"/>
              </a:rPr>
              <a:t>How come online used-good markets doing so well?</a:t>
            </a:r>
          </a:p>
          <a:p>
            <a:r>
              <a:rPr lang="en-US" sz="2200" dirty="0">
                <a:sym typeface="Wingdings" panose="05000000000000000000" pitchFamily="2" charset="2"/>
              </a:rPr>
              <a:t>Solution: Warranty contracts</a:t>
            </a:r>
          </a:p>
          <a:p>
            <a:pPr lvl="1"/>
            <a:r>
              <a:rPr lang="en-US" sz="2200" dirty="0">
                <a:sym typeface="Wingdings" panose="05000000000000000000" pitchFamily="2" charset="2"/>
              </a:rPr>
              <a:t>Text/photo/video information on the product</a:t>
            </a:r>
          </a:p>
          <a:p>
            <a:pPr lvl="1"/>
            <a:r>
              <a:rPr lang="en-US" sz="2200" dirty="0">
                <a:sym typeface="Wingdings" panose="05000000000000000000" pitchFamily="2" charset="2"/>
              </a:rPr>
              <a:t>Promise to return money if description not correct</a:t>
            </a:r>
          </a:p>
          <a:p>
            <a:pPr lvl="1"/>
            <a:r>
              <a:rPr lang="en-US" sz="2200" dirty="0">
                <a:sym typeface="Wingdings" panose="05000000000000000000" pitchFamily="2" charset="2"/>
              </a:rPr>
              <a:t>Rating system and other features ensure guarantees enforceable</a:t>
            </a:r>
          </a:p>
          <a:p>
            <a:r>
              <a:rPr lang="en-US" sz="2200" dirty="0">
                <a:sym typeface="Wingdings" panose="05000000000000000000" pitchFamily="2" charset="2"/>
              </a:rPr>
              <a:t>How to test</a:t>
            </a:r>
          </a:p>
          <a:p>
            <a:pPr lvl="1"/>
            <a:r>
              <a:rPr lang="en-US" sz="2200" dirty="0">
                <a:sym typeface="Wingdings" panose="05000000000000000000" pitchFamily="2" charset="2"/>
              </a:rPr>
              <a:t>Data from eBay for cars</a:t>
            </a:r>
          </a:p>
          <a:p>
            <a:pPr lvl="1"/>
            <a:r>
              <a:rPr lang="en-US" sz="2200" dirty="0">
                <a:sym typeface="Wingdings" panose="05000000000000000000" pitchFamily="2" charset="2"/>
              </a:rPr>
              <a:t>If implicit contracts important, amount of detail in the posting should be correlated with price</a:t>
            </a: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en-US" dirty="0"/>
              <a:t>Solutions: Contracting asymmetry away</a:t>
            </a:r>
          </a:p>
        </p:txBody>
      </p:sp>
    </p:spTree>
    <p:extLst>
      <p:ext uri="{BB962C8B-B14F-4D97-AF65-F5344CB8AC3E}">
        <p14:creationId xmlns:p14="http://schemas.microsoft.com/office/powerpoint/2010/main" val="15099883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27383" y="1163782"/>
            <a:ext cx="11509513" cy="5032845"/>
          </a:xfrm>
        </p:spPr>
        <p:txBody>
          <a:bodyPr>
            <a:noAutofit/>
          </a:bodyPr>
          <a:lstStyle/>
          <a:p>
            <a:pPr marL="0" indent="0">
              <a:buNone/>
            </a:pPr>
            <a:r>
              <a:rPr lang="en-US" sz="2400" b="1">
                <a:sym typeface="Wingdings" panose="05000000000000000000" pitchFamily="2" charset="2"/>
              </a:rPr>
              <a:t>Example: eBay</a:t>
            </a:r>
            <a:r>
              <a:rPr lang="cs-CZ" sz="2400" b="1">
                <a:sym typeface="Wingdings" panose="05000000000000000000" pitchFamily="2" charset="2"/>
              </a:rPr>
              <a:t> Motors</a:t>
            </a:r>
            <a:r>
              <a:rPr lang="en-US" sz="2400" b="1">
                <a:sym typeface="Wingdings" panose="05000000000000000000" pitchFamily="2" charset="2"/>
              </a:rPr>
              <a:t> </a:t>
            </a:r>
            <a:r>
              <a:rPr lang="en-US" sz="2400" b="1" dirty="0">
                <a:sym typeface="Wingdings" panose="05000000000000000000" pitchFamily="2" charset="2"/>
              </a:rPr>
              <a:t>(Lewis, AER </a:t>
            </a:r>
            <a:r>
              <a:rPr lang="en-US" sz="2400" b="1">
                <a:sym typeface="Wingdings" panose="05000000000000000000" pitchFamily="2" charset="2"/>
              </a:rPr>
              <a:t>2011)</a:t>
            </a:r>
          </a:p>
          <a:p>
            <a:pPr marL="0" indent="0">
              <a:buNone/>
            </a:pPr>
            <a:r>
              <a:rPr lang="en-US" sz="2400">
                <a:sym typeface="Wingdings" panose="05000000000000000000" pitchFamily="2" charset="2"/>
              </a:rPr>
              <a:t>Detail in photo descriptions strongly correlated with prices</a:t>
            </a:r>
          </a:p>
          <a:p>
            <a:pPr marL="0" indent="0">
              <a:buNone/>
            </a:pPr>
            <a:endParaRPr lang="en-US" sz="2400" b="1" dirty="0">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en-US" dirty="0"/>
              <a:t>Solutions: Contracting asymmetry away</a:t>
            </a:r>
          </a:p>
        </p:txBody>
      </p:sp>
      <p:pic>
        <p:nvPicPr>
          <p:cNvPr id="2" name="Picture 1">
            <a:extLst>
              <a:ext uri="{FF2B5EF4-FFF2-40B4-BE49-F238E27FC236}">
                <a16:creationId xmlns:a16="http://schemas.microsoft.com/office/drawing/2014/main" id="{14389F1B-AFA6-4EA9-9765-E33EB3713A12}"/>
              </a:ext>
            </a:extLst>
          </p:cNvPr>
          <p:cNvPicPr>
            <a:picLocks noChangeAspect="1"/>
          </p:cNvPicPr>
          <p:nvPr/>
        </p:nvPicPr>
        <p:blipFill>
          <a:blip r:embed="rId3"/>
          <a:stretch>
            <a:fillRect/>
          </a:stretch>
        </p:blipFill>
        <p:spPr>
          <a:xfrm>
            <a:off x="2544224" y="1978584"/>
            <a:ext cx="6051136" cy="5618422"/>
          </a:xfrm>
          <a:prstGeom prst="rect">
            <a:avLst/>
          </a:prstGeom>
        </p:spPr>
      </p:pic>
    </p:spTree>
    <p:extLst>
      <p:ext uri="{BB962C8B-B14F-4D97-AF65-F5344CB8AC3E}">
        <p14:creationId xmlns:p14="http://schemas.microsoft.com/office/powerpoint/2010/main" val="971984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cs-CZ"/>
              <a:t>Game – discussion </a:t>
            </a:r>
            <a:endParaRPr lang="en-US" dirty="0"/>
          </a:p>
        </p:txBody>
      </p:sp>
      <p:pic>
        <p:nvPicPr>
          <p:cNvPr id="2050" name="Picture 2" descr="Lemons">
            <a:extLst>
              <a:ext uri="{FF2B5EF4-FFF2-40B4-BE49-F238E27FC236}">
                <a16:creationId xmlns:a16="http://schemas.microsoft.com/office/drawing/2014/main" id="{703639F2-6BE5-4BDB-BD8C-9ED5A4BA73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5787" y="148815"/>
            <a:ext cx="3362325" cy="3362325"/>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38795957-8C7F-41A4-8459-A2C4042A13FB}"/>
              </a:ext>
            </a:extLst>
          </p:cNvPr>
          <p:cNvSpPr>
            <a:spLocks noGrp="1"/>
          </p:cNvSpPr>
          <p:nvPr>
            <p:ph idx="1"/>
          </p:nvPr>
        </p:nvSpPr>
        <p:spPr>
          <a:xfrm>
            <a:off x="838199" y="1445803"/>
            <a:ext cx="7943851" cy="5031197"/>
          </a:xfrm>
        </p:spPr>
        <p:txBody>
          <a:bodyPr>
            <a:normAutofit/>
          </a:bodyPr>
          <a:lstStyle/>
          <a:p>
            <a:r>
              <a:rPr lang="cs-CZ" sz="2200"/>
              <a:t>With full information, did grades, prices and quantities converge to some equilibrium?</a:t>
            </a:r>
          </a:p>
          <a:p>
            <a:r>
              <a:rPr lang="cs-CZ" sz="2200"/>
              <a:t>What was the equilibrium grade and why?</a:t>
            </a:r>
          </a:p>
          <a:p>
            <a:r>
              <a:rPr lang="cs-CZ" sz="2200"/>
              <a:t>What happenned to the grades, prices and quantities when buyers did observe quality? Why?</a:t>
            </a:r>
          </a:p>
          <a:p>
            <a:r>
              <a:rPr lang="cs-CZ" sz="2200"/>
              <a:t>What was the effect of the unobserved qualities on welfare?</a:t>
            </a:r>
          </a:p>
          <a:p>
            <a:r>
              <a:rPr lang="cs-CZ" sz="2200"/>
              <a:t>What do you think would happen in a market where neither buyers not sellers would know quality (a lemon would have a 1/3 chance of being each grade)?</a:t>
            </a:r>
          </a:p>
          <a:p>
            <a:r>
              <a:rPr lang="cs-CZ" sz="2200"/>
              <a:t>What could the sellers or buyers do to solve the asymmetric information?</a:t>
            </a:r>
          </a:p>
          <a:p>
            <a:r>
              <a:rPr lang="cs-CZ" sz="2200"/>
              <a:t>Should government regulate the market? How could it do so? What would be the advantages and risks of such regulation?</a:t>
            </a:r>
          </a:p>
        </p:txBody>
      </p:sp>
    </p:spTree>
    <p:extLst>
      <p:ext uri="{BB962C8B-B14F-4D97-AF65-F5344CB8AC3E}">
        <p14:creationId xmlns:p14="http://schemas.microsoft.com/office/powerpoint/2010/main" val="235291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564E1D-4F9D-4F99-BCF2-02FC38094150}"/>
              </a:ext>
            </a:extLst>
          </p:cNvPr>
          <p:cNvPicPr>
            <a:picLocks noChangeAspect="1"/>
          </p:cNvPicPr>
          <p:nvPr/>
        </p:nvPicPr>
        <p:blipFill>
          <a:blip r:embed="rId3"/>
          <a:stretch>
            <a:fillRect/>
          </a:stretch>
        </p:blipFill>
        <p:spPr>
          <a:xfrm>
            <a:off x="2335875" y="1902836"/>
            <a:ext cx="6029065" cy="4861088"/>
          </a:xfrm>
          <a:prstGeom prst="rect">
            <a:avLst/>
          </a:prstGeom>
        </p:spPr>
      </p:pic>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27383" y="1163782"/>
            <a:ext cx="11509513" cy="5032845"/>
          </a:xfrm>
        </p:spPr>
        <p:txBody>
          <a:bodyPr>
            <a:noAutofit/>
          </a:bodyPr>
          <a:lstStyle/>
          <a:p>
            <a:pPr marL="0" indent="0">
              <a:buNone/>
            </a:pPr>
            <a:r>
              <a:rPr lang="en-US" sz="2400" b="1" dirty="0">
                <a:sym typeface="Wingdings" panose="05000000000000000000" pitchFamily="2" charset="2"/>
              </a:rPr>
              <a:t>Example 3: eBay (Lewis, AER </a:t>
            </a:r>
            <a:r>
              <a:rPr lang="en-US" sz="2400" b="1">
                <a:sym typeface="Wingdings" panose="05000000000000000000" pitchFamily="2" charset="2"/>
              </a:rPr>
              <a:t>2011)</a:t>
            </a:r>
          </a:p>
          <a:p>
            <a:pPr marL="0" indent="0">
              <a:buNone/>
            </a:pPr>
            <a:r>
              <a:rPr lang="en-US" sz="2400">
                <a:sym typeface="Wingdings" panose="05000000000000000000" pitchFamily="2" charset="2"/>
              </a:rPr>
              <a:t>Lower disclosure costs  more information shared  higher prices</a:t>
            </a:r>
          </a:p>
          <a:p>
            <a:pPr marL="0" indent="0">
              <a:buNone/>
            </a:pPr>
            <a:endParaRPr lang="en-US" sz="2400" b="1" dirty="0">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en-US" dirty="0"/>
              <a:t>Solutions: Contracting asymmetry away</a:t>
            </a:r>
          </a:p>
        </p:txBody>
      </p:sp>
    </p:spTree>
    <p:extLst>
      <p:ext uri="{BB962C8B-B14F-4D97-AF65-F5344CB8AC3E}">
        <p14:creationId xmlns:p14="http://schemas.microsoft.com/office/powerpoint/2010/main" val="2577040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72FC3D-D714-49DD-B73D-87E5B8AB2A8E}"/>
              </a:ext>
            </a:extLst>
          </p:cNvPr>
          <p:cNvPicPr>
            <a:picLocks noChangeAspect="1"/>
          </p:cNvPicPr>
          <p:nvPr/>
        </p:nvPicPr>
        <p:blipFill>
          <a:blip r:embed="rId3"/>
          <a:stretch>
            <a:fillRect/>
          </a:stretch>
        </p:blipFill>
        <p:spPr>
          <a:xfrm>
            <a:off x="6394572" y="1080655"/>
            <a:ext cx="5435361" cy="5777345"/>
          </a:xfrm>
          <a:prstGeom prst="rect">
            <a:avLst/>
          </a:prstGeom>
        </p:spPr>
      </p:pic>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27384" y="1163782"/>
            <a:ext cx="6123046" cy="5032845"/>
          </a:xfrm>
        </p:spPr>
        <p:txBody>
          <a:bodyPr>
            <a:noAutofit/>
          </a:bodyPr>
          <a:lstStyle/>
          <a:p>
            <a:pPr marL="0" indent="0">
              <a:buNone/>
            </a:pPr>
            <a:r>
              <a:rPr lang="en-US" sz="2400" b="1">
                <a:sym typeface="Wingdings" panose="05000000000000000000" pitchFamily="2" charset="2"/>
              </a:rPr>
              <a:t>Example: </a:t>
            </a:r>
            <a:r>
              <a:rPr lang="en-US" sz="2400" b="1" dirty="0">
                <a:sym typeface="Wingdings" panose="05000000000000000000" pitchFamily="2" charset="2"/>
              </a:rPr>
              <a:t>eBay (Lewis, AER </a:t>
            </a:r>
            <a:r>
              <a:rPr lang="en-US" sz="2400" b="1">
                <a:sym typeface="Wingdings" panose="05000000000000000000" pitchFamily="2" charset="2"/>
              </a:rPr>
              <a:t>2011)</a:t>
            </a:r>
          </a:p>
          <a:p>
            <a:r>
              <a:rPr lang="en-US" sz="2000">
                <a:sym typeface="Wingdings" panose="05000000000000000000" pitchFamily="2" charset="2"/>
              </a:rPr>
              <a:t>Somewhat surprisingly, acknowledging faults worse than not saying anything</a:t>
            </a:r>
          </a:p>
          <a:p>
            <a:r>
              <a:rPr lang="en-US" sz="2000">
                <a:sym typeface="Wingdings" panose="05000000000000000000" pitchFamily="2" charset="2"/>
              </a:rPr>
              <a:t>Why, then, do sellers disclose them?</a:t>
            </a:r>
          </a:p>
          <a:p>
            <a:pPr lvl="1"/>
            <a:r>
              <a:rPr lang="en-US" sz="1800">
                <a:sym typeface="Wingdings" panose="05000000000000000000" pitchFamily="2" charset="2"/>
              </a:rPr>
              <a:t>Maybe the negative effect of not disclosing already captured by the negative effect of few photos.</a:t>
            </a:r>
          </a:p>
          <a:p>
            <a:r>
              <a:rPr lang="en-US" sz="2000">
                <a:sym typeface="Wingdings" panose="05000000000000000000" pitchFamily="2" charset="2"/>
              </a:rPr>
              <a:t>Or other factors at play?</a:t>
            </a:r>
          </a:p>
          <a:p>
            <a:pPr lvl="1"/>
            <a:r>
              <a:rPr lang="en-US" sz="1800">
                <a:sym typeface="Wingdings" panose="05000000000000000000" pitchFamily="2" charset="2"/>
              </a:rPr>
              <a:t>Difficulty with enforcing the purchase contract</a:t>
            </a:r>
          </a:p>
          <a:p>
            <a:pPr lvl="1"/>
            <a:r>
              <a:rPr lang="en-US" sz="1800">
                <a:sym typeface="Wingdings" panose="05000000000000000000" pitchFamily="2" charset="2"/>
              </a:rPr>
              <a:t>Reputational risks</a:t>
            </a:r>
            <a:endParaRPr lang="en-US" sz="2400" b="1" dirty="0">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en-US" dirty="0"/>
              <a:t>Solutions: Contracting asymmetry away</a:t>
            </a:r>
          </a:p>
        </p:txBody>
      </p:sp>
    </p:spTree>
    <p:extLst>
      <p:ext uri="{BB962C8B-B14F-4D97-AF65-F5344CB8AC3E}">
        <p14:creationId xmlns:p14="http://schemas.microsoft.com/office/powerpoint/2010/main" val="2829091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812470" y="2323681"/>
            <a:ext cx="10222281" cy="3241690"/>
          </a:xfrm>
        </p:spPr>
        <p:txBody>
          <a:bodyPr>
            <a:noAutofit/>
          </a:bodyPr>
          <a:lstStyle/>
          <a:p>
            <a:pPr marL="0" indent="0">
              <a:buNone/>
            </a:pPr>
            <a:r>
              <a:rPr lang="cs-CZ" sz="2200" dirty="0" err="1"/>
              <a:t>Types</a:t>
            </a:r>
            <a:r>
              <a:rPr lang="cs-CZ" sz="2200" dirty="0"/>
              <a:t> </a:t>
            </a:r>
            <a:r>
              <a:rPr lang="cs-CZ" sz="2200" dirty="0" err="1"/>
              <a:t>of</a:t>
            </a:r>
            <a:r>
              <a:rPr lang="cs-CZ" sz="2200" dirty="0"/>
              <a:t> </a:t>
            </a:r>
            <a:r>
              <a:rPr lang="cs-CZ" sz="2200" dirty="0" err="1"/>
              <a:t>asymmetric</a:t>
            </a:r>
            <a:r>
              <a:rPr lang="cs-CZ" sz="2200" dirty="0"/>
              <a:t> </a:t>
            </a:r>
            <a:r>
              <a:rPr lang="cs-CZ" sz="2200" dirty="0" err="1"/>
              <a:t>information</a:t>
            </a:r>
            <a:r>
              <a:rPr lang="cs-CZ" sz="2200" dirty="0"/>
              <a:t> </a:t>
            </a:r>
            <a:r>
              <a:rPr lang="cs-CZ" sz="2200" dirty="0" err="1"/>
              <a:t>problems</a:t>
            </a:r>
            <a:endParaRPr lang="cs-CZ" sz="2200" dirty="0"/>
          </a:p>
          <a:p>
            <a:pPr marL="457200" indent="-457200">
              <a:buFont typeface="+mj-lt"/>
              <a:buAutoNum type="arabicPeriod"/>
            </a:pPr>
            <a:r>
              <a:rPr lang="cs-CZ" sz="2200" dirty="0" err="1"/>
              <a:t>Hidden</a:t>
            </a:r>
            <a:r>
              <a:rPr lang="cs-CZ" sz="2200" dirty="0"/>
              <a:t> </a:t>
            </a:r>
            <a:r>
              <a:rPr lang="cs-CZ" sz="2200" dirty="0" err="1"/>
              <a:t>information</a:t>
            </a:r>
            <a:r>
              <a:rPr lang="cs-CZ" sz="2200" dirty="0"/>
              <a:t> </a:t>
            </a:r>
            <a:r>
              <a:rPr lang="cs-CZ" sz="2200" dirty="0" err="1"/>
              <a:t>problems</a:t>
            </a:r>
            <a:endParaRPr lang="cs-CZ" sz="2200" dirty="0"/>
          </a:p>
          <a:p>
            <a:pPr marL="457200" indent="-457200">
              <a:buFont typeface="+mj-lt"/>
              <a:buAutoNum type="arabicPeriod"/>
            </a:pPr>
            <a:r>
              <a:rPr lang="cs-CZ" sz="2200" dirty="0" err="1"/>
              <a:t>Hidden</a:t>
            </a:r>
            <a:r>
              <a:rPr lang="cs-CZ" sz="2200" dirty="0"/>
              <a:t> </a:t>
            </a:r>
            <a:r>
              <a:rPr lang="cs-CZ" sz="2200" dirty="0" err="1"/>
              <a:t>action</a:t>
            </a:r>
            <a:r>
              <a:rPr lang="cs-CZ" sz="2200" dirty="0"/>
              <a:t> </a:t>
            </a:r>
            <a:r>
              <a:rPr lang="cs-CZ" sz="2200" dirty="0" err="1"/>
              <a:t>problems</a:t>
            </a:r>
            <a:endParaRPr lang="cs-CZ" sz="2200" dirty="0"/>
          </a:p>
          <a:p>
            <a:pPr marL="0" indent="0">
              <a:buNone/>
            </a:pPr>
            <a:r>
              <a:rPr lang="cs-CZ" sz="2200" dirty="0" err="1">
                <a:solidFill>
                  <a:srgbClr val="00B050"/>
                </a:solidFill>
              </a:rPr>
              <a:t>Solutions</a:t>
            </a:r>
            <a:r>
              <a:rPr lang="cs-CZ" sz="2200" dirty="0">
                <a:solidFill>
                  <a:srgbClr val="00B050"/>
                </a:solidFill>
              </a:rPr>
              <a:t> to </a:t>
            </a:r>
            <a:r>
              <a:rPr lang="cs-CZ" sz="2200" dirty="0" err="1">
                <a:solidFill>
                  <a:srgbClr val="00B050"/>
                </a:solidFill>
              </a:rPr>
              <a:t>asymmetric</a:t>
            </a:r>
            <a:r>
              <a:rPr lang="cs-CZ" sz="2200" dirty="0">
                <a:solidFill>
                  <a:srgbClr val="00B050"/>
                </a:solidFill>
              </a:rPr>
              <a:t> </a:t>
            </a:r>
            <a:r>
              <a:rPr lang="cs-CZ" sz="2200" dirty="0" err="1">
                <a:solidFill>
                  <a:srgbClr val="00B050"/>
                </a:solidFill>
              </a:rPr>
              <a:t>information</a:t>
            </a:r>
            <a:endParaRPr lang="cs-CZ" sz="2200" dirty="0">
              <a:solidFill>
                <a:srgbClr val="00B050"/>
              </a:solidFill>
            </a:endParaRPr>
          </a:p>
          <a:p>
            <a:pPr marL="457200" indent="-457200">
              <a:buFont typeface="+mj-lt"/>
              <a:buAutoNum type="arabicPeriod" startAt="3"/>
            </a:pPr>
            <a:r>
              <a:rPr lang="cs-CZ" sz="2200" dirty="0" err="1"/>
              <a:t>Signalling</a:t>
            </a:r>
            <a:endParaRPr lang="cs-CZ" sz="2200" dirty="0"/>
          </a:p>
          <a:p>
            <a:pPr marL="457200" indent="-457200">
              <a:buFont typeface="+mj-lt"/>
              <a:buAutoNum type="arabicPeriod" startAt="3"/>
            </a:pPr>
            <a:r>
              <a:rPr lang="cs-CZ" sz="2200" dirty="0" err="1"/>
              <a:t>Warranties</a:t>
            </a:r>
            <a:endParaRPr lang="cs-CZ" sz="2200" dirty="0"/>
          </a:p>
          <a:p>
            <a:pPr marL="457200" indent="-457200">
              <a:buFont typeface="+mj-lt"/>
              <a:buAutoNum type="arabicPeriod" startAt="3"/>
            </a:pPr>
            <a:r>
              <a:rPr lang="cs-CZ" sz="2200" dirty="0">
                <a:solidFill>
                  <a:srgbClr val="00B050"/>
                </a:solidFill>
              </a:rPr>
              <a:t>Branding and </a:t>
            </a:r>
            <a:r>
              <a:rPr lang="cs-CZ" sz="2200" dirty="0" err="1">
                <a:solidFill>
                  <a:srgbClr val="00B050"/>
                </a:solidFill>
              </a:rPr>
              <a:t>reputation</a:t>
            </a:r>
            <a:endParaRPr lang="cs-CZ" sz="2200" dirty="0">
              <a:solidFill>
                <a:srgbClr val="00B050"/>
              </a:solidFill>
            </a:endParaRPr>
          </a:p>
          <a:p>
            <a:pPr marL="457200" indent="-457200">
              <a:buFont typeface="+mj-lt"/>
              <a:buAutoNum type="arabicPeriod" startAt="3"/>
            </a:pPr>
            <a:endParaRPr lang="cs-CZ" sz="220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en-US"/>
              <a:t>Topic</a:t>
            </a:r>
            <a:r>
              <a:rPr lang="cs-CZ"/>
              <a:t> outline</a:t>
            </a:r>
          </a:p>
        </p:txBody>
      </p:sp>
    </p:spTree>
    <p:extLst>
      <p:ext uri="{BB962C8B-B14F-4D97-AF65-F5344CB8AC3E}">
        <p14:creationId xmlns:p14="http://schemas.microsoft.com/office/powerpoint/2010/main" val="3594506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27383" y="1474378"/>
            <a:ext cx="11509513" cy="4722249"/>
          </a:xfrm>
        </p:spPr>
        <p:txBody>
          <a:bodyPr>
            <a:noAutofit/>
          </a:bodyPr>
          <a:lstStyle/>
          <a:p>
            <a:pPr marL="0" indent="0">
              <a:buNone/>
            </a:pPr>
            <a:r>
              <a:rPr lang="en-US" sz="2400" b="1">
                <a:sym typeface="Wingdings" panose="05000000000000000000" pitchFamily="2" charset="2"/>
              </a:rPr>
              <a:t>Example: </a:t>
            </a:r>
            <a:r>
              <a:rPr lang="en-US" sz="2400" b="1" dirty="0">
                <a:sym typeface="Wingdings" panose="05000000000000000000" pitchFamily="2" charset="2"/>
              </a:rPr>
              <a:t>Restaurants</a:t>
            </a:r>
          </a:p>
          <a:p>
            <a:r>
              <a:rPr lang="en-US" sz="2400" dirty="0">
                <a:sym typeface="Wingdings" panose="05000000000000000000" pitchFamily="2" charset="2"/>
              </a:rPr>
              <a:t>Quality of a restaurant hard to judge ex-ante</a:t>
            </a:r>
          </a:p>
          <a:p>
            <a:r>
              <a:rPr lang="en-US" sz="2400" dirty="0">
                <a:sym typeface="Wingdings" panose="05000000000000000000" pitchFamily="2" charset="2"/>
              </a:rPr>
              <a:t>Solution: repeated interaction (“tourist hell” vs. “places for locals”)</a:t>
            </a:r>
          </a:p>
          <a:p>
            <a:r>
              <a:rPr lang="en-US" sz="2400" dirty="0">
                <a:sym typeface="Wingdings" panose="05000000000000000000" pitchFamily="2" charset="2"/>
              </a:rPr>
              <a:t>Solution: reviews (e.g. </a:t>
            </a:r>
            <a:r>
              <a:rPr lang="en-US" sz="2400" dirty="0" err="1">
                <a:sym typeface="Wingdings" panose="05000000000000000000" pitchFamily="2" charset="2"/>
              </a:rPr>
              <a:t>Tripadvisor</a:t>
            </a:r>
            <a:r>
              <a:rPr lang="en-US" sz="2400" dirty="0">
                <a:sym typeface="Wingdings" panose="05000000000000000000" pitchFamily="2" charset="2"/>
              </a:rPr>
              <a:t>)</a:t>
            </a: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cs-CZ" dirty="0" err="1"/>
              <a:t>Solution</a:t>
            </a:r>
            <a:r>
              <a:rPr lang="cs-CZ" dirty="0"/>
              <a:t>: </a:t>
            </a:r>
            <a:r>
              <a:rPr lang="en-US" dirty="0"/>
              <a:t>Branding and reputation</a:t>
            </a:r>
          </a:p>
        </p:txBody>
      </p:sp>
      <p:pic>
        <p:nvPicPr>
          <p:cNvPr id="4" name="Picture 2" descr="Café de Paris v - Picture of Le Relais de la Huchette, Paris - Tripadvisor">
            <a:extLst>
              <a:ext uri="{FF2B5EF4-FFF2-40B4-BE49-F238E27FC236}">
                <a16:creationId xmlns:a16="http://schemas.microsoft.com/office/drawing/2014/main" id="{8A0F4986-E6F1-4D40-B51C-9AE967BC4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76" y="3517961"/>
            <a:ext cx="4819650" cy="3049524"/>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905 recenzí v Tvoje máma (Kavárna) in Praha (Praha)">
            <a:extLst>
              <a:ext uri="{FF2B5EF4-FFF2-40B4-BE49-F238E27FC236}">
                <a16:creationId xmlns:a16="http://schemas.microsoft.com/office/drawing/2014/main" id="{9FF26820-CD36-4A64-9B5B-3F2BC1C91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2423" y="3280742"/>
            <a:ext cx="4401377" cy="3301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6108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08333" y="1245778"/>
            <a:ext cx="11509513" cy="4722249"/>
          </a:xfrm>
        </p:spPr>
        <p:txBody>
          <a:bodyPr>
            <a:noAutofit/>
          </a:bodyPr>
          <a:lstStyle/>
          <a:p>
            <a:r>
              <a:rPr lang="cs-CZ" sz="2400" dirty="0" err="1">
                <a:sym typeface="Wingdings" panose="05000000000000000000" pitchFamily="2" charset="2"/>
              </a:rPr>
              <a:t>Another</a:t>
            </a:r>
            <a:r>
              <a:rPr lang="cs-CZ" sz="2400" dirty="0">
                <a:sym typeface="Wingdings" panose="05000000000000000000" pitchFamily="2" charset="2"/>
              </a:rPr>
              <a:t> </a:t>
            </a:r>
            <a:r>
              <a:rPr lang="cs-CZ" sz="2400" dirty="0" err="1">
                <a:sym typeface="Wingdings" panose="05000000000000000000" pitchFamily="2" charset="2"/>
              </a:rPr>
              <a:t>way</a:t>
            </a:r>
            <a:r>
              <a:rPr lang="cs-CZ" sz="2400" dirty="0">
                <a:sym typeface="Wingdings" panose="05000000000000000000" pitchFamily="2" charset="2"/>
              </a:rPr>
              <a:t> to </a:t>
            </a:r>
            <a:r>
              <a:rPr lang="cs-CZ" sz="2400" dirty="0" err="1">
                <a:sym typeface="Wingdings" panose="05000000000000000000" pitchFamily="2" charset="2"/>
              </a:rPr>
              <a:t>signal</a:t>
            </a:r>
            <a:r>
              <a:rPr lang="cs-CZ" sz="2400" dirty="0">
                <a:sym typeface="Wingdings" panose="05000000000000000000" pitchFamily="2" charset="2"/>
              </a:rPr>
              <a:t> </a:t>
            </a:r>
            <a:r>
              <a:rPr lang="cs-CZ" sz="2400" dirty="0" err="1">
                <a:sym typeface="Wingdings" panose="05000000000000000000" pitchFamily="2" charset="2"/>
              </a:rPr>
              <a:t>quality</a:t>
            </a:r>
            <a:r>
              <a:rPr lang="cs-CZ" sz="2400" dirty="0">
                <a:sym typeface="Wingdings" panose="05000000000000000000" pitchFamily="2" charset="2"/>
              </a:rPr>
              <a:t> </a:t>
            </a:r>
            <a:r>
              <a:rPr lang="cs-CZ" sz="2400" dirty="0" err="1">
                <a:sym typeface="Wingdings" panose="05000000000000000000" pitchFamily="2" charset="2"/>
              </a:rPr>
              <a:t>is</a:t>
            </a:r>
            <a:r>
              <a:rPr lang="cs-CZ" sz="2400" dirty="0">
                <a:sym typeface="Wingdings" panose="05000000000000000000" pitchFamily="2" charset="2"/>
              </a:rPr>
              <a:t> by </a:t>
            </a:r>
            <a:r>
              <a:rPr lang="cs-CZ" sz="2400" err="1">
                <a:sym typeface="Wingdings" panose="05000000000000000000" pitchFamily="2" charset="2"/>
              </a:rPr>
              <a:t>repeat</a:t>
            </a:r>
            <a:r>
              <a:rPr lang="cs-CZ" sz="2400">
                <a:sym typeface="Wingdings" panose="05000000000000000000" pitchFamily="2" charset="2"/>
              </a:rPr>
              <a:t> interaction</a:t>
            </a:r>
          </a:p>
          <a:p>
            <a:r>
              <a:rPr lang="cs-CZ" sz="2400">
                <a:sym typeface="Wingdings" panose="05000000000000000000" pitchFamily="2" charset="2"/>
              </a:rPr>
              <a:t>Brand is a tool for turning a one-shot game into a repeated game</a:t>
            </a:r>
            <a:endParaRPr lang="cs-CZ" sz="2400" dirty="0">
              <a:sym typeface="Wingdings" panose="05000000000000000000" pitchFamily="2" charset="2"/>
            </a:endParaRPr>
          </a:p>
          <a:p>
            <a:r>
              <a:rPr lang="cs-CZ" sz="2400" dirty="0" err="1">
                <a:sym typeface="Wingdings" panose="05000000000000000000" pitchFamily="2" charset="2"/>
              </a:rPr>
              <a:t>One</a:t>
            </a:r>
            <a:r>
              <a:rPr lang="cs-CZ" sz="2400" dirty="0">
                <a:sym typeface="Wingdings" panose="05000000000000000000" pitchFamily="2" charset="2"/>
              </a:rPr>
              <a:t> </a:t>
            </a:r>
            <a:r>
              <a:rPr lang="cs-CZ" sz="2400" dirty="0" err="1">
                <a:sym typeface="Wingdings" panose="05000000000000000000" pitchFamily="2" charset="2"/>
              </a:rPr>
              <a:t>firm</a:t>
            </a:r>
            <a:r>
              <a:rPr lang="cs-CZ" sz="2400" dirty="0">
                <a:sym typeface="Wingdings" panose="05000000000000000000" pitchFamily="2" charset="2"/>
              </a:rPr>
              <a:t> </a:t>
            </a:r>
            <a:r>
              <a:rPr lang="cs-CZ" sz="2400" dirty="0" err="1">
                <a:sym typeface="Wingdings" panose="05000000000000000000" pitchFamily="2" charset="2"/>
              </a:rPr>
              <a:t>deciding</a:t>
            </a:r>
            <a:r>
              <a:rPr lang="cs-CZ" sz="2400" dirty="0">
                <a:sym typeface="Wingdings" panose="05000000000000000000" pitchFamily="2" charset="2"/>
              </a:rPr>
              <a:t> to </a:t>
            </a:r>
            <a:r>
              <a:rPr lang="cs-CZ" sz="2400" dirty="0" err="1">
                <a:sym typeface="Wingdings" panose="05000000000000000000" pitchFamily="2" charset="2"/>
              </a:rPr>
              <a:t>offer</a:t>
            </a:r>
            <a:r>
              <a:rPr lang="cs-CZ" sz="2400" dirty="0">
                <a:sym typeface="Wingdings" panose="05000000000000000000" pitchFamily="2" charset="2"/>
              </a:rPr>
              <a:t> </a:t>
            </a:r>
            <a:r>
              <a:rPr lang="cs-CZ" sz="2400" dirty="0" err="1">
                <a:sym typeface="Wingdings" panose="05000000000000000000" pitchFamily="2" charset="2"/>
              </a:rPr>
              <a:t>high</a:t>
            </a:r>
            <a:r>
              <a:rPr lang="cs-CZ" sz="2400" dirty="0">
                <a:sym typeface="Wingdings" panose="05000000000000000000" pitchFamily="2" charset="2"/>
              </a:rPr>
              <a:t> </a:t>
            </a:r>
            <a:r>
              <a:rPr lang="cs-CZ" sz="2400" dirty="0" err="1">
                <a:sym typeface="Wingdings" panose="05000000000000000000" pitchFamily="2" charset="2"/>
              </a:rPr>
              <a:t>or</a:t>
            </a:r>
            <a:r>
              <a:rPr lang="cs-CZ" sz="2400" dirty="0">
                <a:sym typeface="Wingdings" panose="05000000000000000000" pitchFamily="2" charset="2"/>
              </a:rPr>
              <a:t> </a:t>
            </a:r>
            <a:r>
              <a:rPr lang="cs-CZ" sz="2400" dirty="0" err="1">
                <a:sym typeface="Wingdings" panose="05000000000000000000" pitchFamily="2" charset="2"/>
              </a:rPr>
              <a:t>low-quality</a:t>
            </a:r>
            <a:r>
              <a:rPr lang="cs-CZ" sz="2400" dirty="0">
                <a:sym typeface="Wingdings" panose="05000000000000000000" pitchFamily="2" charset="2"/>
              </a:rPr>
              <a:t> </a:t>
            </a:r>
            <a:r>
              <a:rPr lang="cs-CZ" sz="2400" dirty="0" err="1">
                <a:sym typeface="Wingdings" panose="05000000000000000000" pitchFamily="2" charset="2"/>
              </a:rPr>
              <a:t>product</a:t>
            </a:r>
            <a:endParaRPr lang="cs-CZ" sz="2400" dirty="0">
              <a:sym typeface="Wingdings" panose="05000000000000000000" pitchFamily="2" charset="2"/>
            </a:endParaRPr>
          </a:p>
          <a:p>
            <a:r>
              <a:rPr lang="cs-CZ" sz="2400" dirty="0" err="1">
                <a:sym typeface="Wingdings" panose="05000000000000000000" pitchFamily="2" charset="2"/>
              </a:rPr>
              <a:t>One</a:t>
            </a:r>
            <a:r>
              <a:rPr lang="cs-CZ" sz="2400" dirty="0">
                <a:sym typeface="Wingdings" panose="05000000000000000000" pitchFamily="2" charset="2"/>
              </a:rPr>
              <a:t> </a:t>
            </a:r>
            <a:r>
              <a:rPr lang="cs-CZ" sz="2400" dirty="0" err="1">
                <a:sym typeface="Wingdings" panose="05000000000000000000" pitchFamily="2" charset="2"/>
              </a:rPr>
              <a:t>customer</a:t>
            </a:r>
            <a:r>
              <a:rPr lang="cs-CZ" sz="2400" dirty="0">
                <a:sym typeface="Wingdings" panose="05000000000000000000" pitchFamily="2" charset="2"/>
              </a:rPr>
              <a:t> </a:t>
            </a:r>
            <a:r>
              <a:rPr lang="cs-CZ" sz="2400" dirty="0" err="1">
                <a:sym typeface="Wingdings" panose="05000000000000000000" pitchFamily="2" charset="2"/>
              </a:rPr>
              <a:t>valuing</a:t>
            </a:r>
            <a:r>
              <a:rPr lang="cs-CZ" sz="2400" dirty="0">
                <a:sym typeface="Wingdings" panose="05000000000000000000" pitchFamily="2" charset="2"/>
              </a:rPr>
              <a:t> </a:t>
            </a:r>
            <a:r>
              <a:rPr lang="cs-CZ" sz="2400" dirty="0" err="1">
                <a:sym typeface="Wingdings" panose="05000000000000000000" pitchFamily="2" charset="2"/>
              </a:rPr>
              <a:t>product</a:t>
            </a:r>
            <a:r>
              <a:rPr lang="cs-CZ" sz="2400" dirty="0">
                <a:sym typeface="Wingdings" panose="05000000000000000000" pitchFamily="2" charset="2"/>
              </a:rPr>
              <a:t> </a:t>
            </a:r>
            <a:r>
              <a:rPr lang="cs-CZ" sz="2400">
                <a:sym typeface="Wingdings" panose="05000000000000000000" pitchFamily="2" charset="2"/>
              </a:rPr>
              <a:t>as V</a:t>
            </a:r>
            <a:r>
              <a:rPr lang="cs-CZ" sz="2400" baseline="30000">
                <a:sym typeface="Wingdings" panose="05000000000000000000" pitchFamily="2" charset="2"/>
              </a:rPr>
              <a:t>H</a:t>
            </a:r>
            <a:r>
              <a:rPr lang="cs-CZ" sz="2400">
                <a:sym typeface="Wingdings" panose="05000000000000000000" pitchFamily="2" charset="2"/>
              </a:rPr>
              <a:t> </a:t>
            </a:r>
            <a:r>
              <a:rPr lang="cs-CZ" sz="2400" dirty="0" err="1">
                <a:sym typeface="Wingdings" panose="05000000000000000000" pitchFamily="2" charset="2"/>
              </a:rPr>
              <a:t>if</a:t>
            </a:r>
            <a:r>
              <a:rPr lang="cs-CZ" sz="2400" dirty="0">
                <a:sym typeface="Wingdings" panose="05000000000000000000" pitchFamily="2" charset="2"/>
              </a:rPr>
              <a:t> </a:t>
            </a:r>
            <a:r>
              <a:rPr lang="cs-CZ" sz="2400" dirty="0" err="1">
                <a:sym typeface="Wingdings" panose="05000000000000000000" pitchFamily="2" charset="2"/>
              </a:rPr>
              <a:t>high</a:t>
            </a:r>
            <a:r>
              <a:rPr lang="cs-CZ" sz="2400" dirty="0">
                <a:sym typeface="Wingdings" panose="05000000000000000000" pitchFamily="2" charset="2"/>
              </a:rPr>
              <a:t> </a:t>
            </a:r>
            <a:r>
              <a:rPr lang="cs-CZ" sz="2400" dirty="0" err="1">
                <a:sym typeface="Wingdings" panose="05000000000000000000" pitchFamily="2" charset="2"/>
              </a:rPr>
              <a:t>quality</a:t>
            </a:r>
            <a:r>
              <a:rPr lang="cs-CZ" sz="2400" dirty="0">
                <a:sym typeface="Wingdings" panose="05000000000000000000" pitchFamily="2" charset="2"/>
              </a:rPr>
              <a:t> </a:t>
            </a:r>
            <a:r>
              <a:rPr lang="cs-CZ" sz="2400">
                <a:sym typeface="Wingdings" panose="05000000000000000000" pitchFamily="2" charset="2"/>
              </a:rPr>
              <a:t>and </a:t>
            </a:r>
            <a:r>
              <a:rPr lang="en-US" sz="2400">
                <a:sym typeface="Wingdings" panose="05000000000000000000" pitchFamily="2" charset="2"/>
              </a:rPr>
              <a:t>V</a:t>
            </a:r>
            <a:r>
              <a:rPr lang="en-US" sz="2400" baseline="30000">
                <a:sym typeface="Wingdings" panose="05000000000000000000" pitchFamily="2" charset="2"/>
              </a:rPr>
              <a:t>L</a:t>
            </a:r>
            <a:r>
              <a:rPr lang="cs-CZ" sz="2400">
                <a:sym typeface="Wingdings" panose="05000000000000000000" pitchFamily="2" charset="2"/>
              </a:rPr>
              <a:t> </a:t>
            </a:r>
            <a:r>
              <a:rPr lang="cs-CZ" sz="2400" dirty="0" err="1">
                <a:sym typeface="Wingdings" panose="05000000000000000000" pitchFamily="2" charset="2"/>
              </a:rPr>
              <a:t>if</a:t>
            </a:r>
            <a:r>
              <a:rPr lang="cs-CZ" sz="2400" dirty="0">
                <a:sym typeface="Wingdings" panose="05000000000000000000" pitchFamily="2" charset="2"/>
              </a:rPr>
              <a:t> </a:t>
            </a:r>
            <a:r>
              <a:rPr lang="cs-CZ" sz="2400" dirty="0" err="1">
                <a:sym typeface="Wingdings" panose="05000000000000000000" pitchFamily="2" charset="2"/>
              </a:rPr>
              <a:t>low</a:t>
            </a:r>
            <a:r>
              <a:rPr lang="cs-CZ" sz="2400" dirty="0">
                <a:sym typeface="Wingdings" panose="05000000000000000000" pitchFamily="2" charset="2"/>
              </a:rPr>
              <a:t> </a:t>
            </a:r>
            <a:r>
              <a:rPr lang="cs-CZ" sz="2400" dirty="0" err="1">
                <a:sym typeface="Wingdings" panose="05000000000000000000" pitchFamily="2" charset="2"/>
              </a:rPr>
              <a:t>quality</a:t>
            </a:r>
            <a:endParaRPr lang="cs-CZ" sz="2400" dirty="0">
              <a:sym typeface="Wingdings" panose="05000000000000000000" pitchFamily="2" charset="2"/>
            </a:endParaRPr>
          </a:p>
          <a:p>
            <a:r>
              <a:rPr lang="cs-CZ" sz="2400" dirty="0">
                <a:sym typeface="Wingdings" panose="05000000000000000000" pitchFamily="2" charset="2"/>
              </a:rPr>
              <a:t>The </a:t>
            </a:r>
            <a:r>
              <a:rPr lang="cs-CZ" sz="2400" dirty="0" err="1">
                <a:sym typeface="Wingdings" panose="05000000000000000000" pitchFamily="2" charset="2"/>
              </a:rPr>
              <a:t>firms</a:t>
            </a:r>
            <a:r>
              <a:rPr lang="cs-CZ" sz="2400" dirty="0">
                <a:sym typeface="Wingdings" panose="05000000000000000000" pitchFamily="2" charset="2"/>
              </a:rPr>
              <a:t> has </a:t>
            </a:r>
            <a:r>
              <a:rPr lang="cs-CZ" sz="2400" dirty="0" err="1">
                <a:sym typeface="Wingdings" panose="05000000000000000000" pitchFamily="2" charset="2"/>
              </a:rPr>
              <a:t>costs</a:t>
            </a:r>
            <a:r>
              <a:rPr lang="cs-CZ" sz="2400" dirty="0">
                <a:sym typeface="Wingdings" panose="05000000000000000000" pitchFamily="2" charset="2"/>
              </a:rPr>
              <a:t> </a:t>
            </a:r>
            <a:r>
              <a:rPr lang="cs-CZ" sz="2400">
                <a:sym typeface="Wingdings" panose="05000000000000000000" pitchFamily="2" charset="2"/>
              </a:rPr>
              <a:t>c&lt; V</a:t>
            </a:r>
            <a:r>
              <a:rPr lang="cs-CZ" sz="2400" baseline="30000">
                <a:sym typeface="Wingdings" panose="05000000000000000000" pitchFamily="2" charset="2"/>
              </a:rPr>
              <a:t>H</a:t>
            </a:r>
            <a:r>
              <a:rPr lang="cs-CZ" sz="2400">
                <a:sym typeface="Wingdings" panose="05000000000000000000" pitchFamily="2" charset="2"/>
              </a:rPr>
              <a:t> </a:t>
            </a:r>
            <a:r>
              <a:rPr lang="cs-CZ" sz="2400" dirty="0">
                <a:sym typeface="Wingdings" panose="05000000000000000000" pitchFamily="2" charset="2"/>
              </a:rPr>
              <a:t>to </a:t>
            </a:r>
            <a:r>
              <a:rPr lang="cs-CZ" sz="2400" dirty="0" err="1">
                <a:sym typeface="Wingdings" panose="05000000000000000000" pitchFamily="2" charset="2"/>
              </a:rPr>
              <a:t>offer</a:t>
            </a:r>
            <a:r>
              <a:rPr lang="cs-CZ" sz="2400" dirty="0">
                <a:sym typeface="Wingdings" panose="05000000000000000000" pitchFamily="2" charset="2"/>
              </a:rPr>
              <a:t> </a:t>
            </a:r>
            <a:r>
              <a:rPr lang="cs-CZ" sz="2400" dirty="0" err="1">
                <a:sym typeface="Wingdings" panose="05000000000000000000" pitchFamily="2" charset="2"/>
              </a:rPr>
              <a:t>high-quality</a:t>
            </a:r>
            <a:r>
              <a:rPr lang="cs-CZ" sz="2400" dirty="0">
                <a:sym typeface="Wingdings" panose="05000000000000000000" pitchFamily="2" charset="2"/>
              </a:rPr>
              <a:t> </a:t>
            </a:r>
            <a:r>
              <a:rPr lang="cs-CZ" sz="2400" dirty="0" err="1">
                <a:sym typeface="Wingdings" panose="05000000000000000000" pitchFamily="2" charset="2"/>
              </a:rPr>
              <a:t>product</a:t>
            </a:r>
            <a:r>
              <a:rPr lang="cs-CZ" sz="2400" dirty="0">
                <a:sym typeface="Wingdings" panose="05000000000000000000" pitchFamily="2" charset="2"/>
              </a:rPr>
              <a:t> and 0 to </a:t>
            </a:r>
            <a:r>
              <a:rPr lang="cs-CZ" sz="2400" dirty="0" err="1">
                <a:sym typeface="Wingdings" panose="05000000000000000000" pitchFamily="2" charset="2"/>
              </a:rPr>
              <a:t>offer</a:t>
            </a:r>
            <a:r>
              <a:rPr lang="cs-CZ" sz="2400" dirty="0">
                <a:sym typeface="Wingdings" panose="05000000000000000000" pitchFamily="2" charset="2"/>
              </a:rPr>
              <a:t> </a:t>
            </a:r>
            <a:r>
              <a:rPr lang="cs-CZ" sz="2400" dirty="0" err="1">
                <a:sym typeface="Wingdings" panose="05000000000000000000" pitchFamily="2" charset="2"/>
              </a:rPr>
              <a:t>low-quality</a:t>
            </a:r>
            <a:r>
              <a:rPr lang="cs-CZ" sz="2400" dirty="0">
                <a:sym typeface="Wingdings" panose="05000000000000000000" pitchFamily="2" charset="2"/>
              </a:rPr>
              <a:t> </a:t>
            </a:r>
            <a:r>
              <a:rPr lang="cs-CZ" sz="2400" dirty="0" err="1">
                <a:sym typeface="Wingdings" panose="05000000000000000000" pitchFamily="2" charset="2"/>
              </a:rPr>
              <a:t>product</a:t>
            </a:r>
            <a:endParaRPr lang="cs-CZ" sz="2400" dirty="0">
              <a:sym typeface="Wingdings" panose="05000000000000000000" pitchFamily="2" charset="2"/>
            </a:endParaRPr>
          </a:p>
          <a:p>
            <a:r>
              <a:rPr lang="cs-CZ" sz="2400" dirty="0">
                <a:sym typeface="Wingdings" panose="05000000000000000000" pitchFamily="2" charset="2"/>
              </a:rPr>
              <a:t>In </a:t>
            </a:r>
            <a:r>
              <a:rPr lang="cs-CZ" sz="2400" dirty="0" err="1">
                <a:sym typeface="Wingdings" panose="05000000000000000000" pitchFamily="2" charset="2"/>
              </a:rPr>
              <a:t>each</a:t>
            </a:r>
            <a:r>
              <a:rPr lang="cs-CZ" sz="2400" dirty="0">
                <a:sym typeface="Wingdings" panose="05000000000000000000" pitchFamily="2" charset="2"/>
              </a:rPr>
              <a:t> period, 2 </a:t>
            </a:r>
            <a:r>
              <a:rPr lang="cs-CZ" sz="2400" dirty="0" err="1">
                <a:sym typeface="Wingdings" panose="05000000000000000000" pitchFamily="2" charset="2"/>
              </a:rPr>
              <a:t>stages</a:t>
            </a:r>
            <a:endParaRPr lang="cs-CZ" sz="2400" dirty="0">
              <a:sym typeface="Wingdings" panose="05000000000000000000" pitchFamily="2" charset="2"/>
            </a:endParaRPr>
          </a:p>
          <a:p>
            <a:pPr marL="914400" lvl="1" indent="-457200">
              <a:buFont typeface="+mj-lt"/>
              <a:buAutoNum type="arabicPeriod"/>
            </a:pPr>
            <a:r>
              <a:rPr lang="cs-CZ" dirty="0" err="1">
                <a:sym typeface="Wingdings" panose="05000000000000000000" pitchFamily="2" charset="2"/>
              </a:rPr>
              <a:t>Firm</a:t>
            </a:r>
            <a:r>
              <a:rPr lang="cs-CZ" dirty="0">
                <a:sym typeface="Wingdings" panose="05000000000000000000" pitchFamily="2" charset="2"/>
              </a:rPr>
              <a:t> </a:t>
            </a:r>
            <a:r>
              <a:rPr lang="cs-CZ" dirty="0" err="1">
                <a:sym typeface="Wingdings" panose="05000000000000000000" pitchFamily="2" charset="2"/>
              </a:rPr>
              <a:t>sets</a:t>
            </a:r>
            <a:r>
              <a:rPr lang="cs-CZ" dirty="0">
                <a:sym typeface="Wingdings" panose="05000000000000000000" pitchFamily="2" charset="2"/>
              </a:rPr>
              <a:t> </a:t>
            </a:r>
            <a:r>
              <a:rPr lang="cs-CZ" dirty="0" err="1">
                <a:sym typeface="Wingdings" panose="05000000000000000000" pitchFamily="2" charset="2"/>
              </a:rPr>
              <a:t>quality</a:t>
            </a:r>
            <a:r>
              <a:rPr lang="cs-CZ" dirty="0">
                <a:sym typeface="Wingdings" panose="05000000000000000000" pitchFamily="2" charset="2"/>
              </a:rPr>
              <a:t> and </a:t>
            </a:r>
            <a:r>
              <a:rPr lang="cs-CZ" dirty="0" err="1">
                <a:sym typeface="Wingdings" panose="05000000000000000000" pitchFamily="2" charset="2"/>
              </a:rPr>
              <a:t>price</a:t>
            </a:r>
            <a:endParaRPr lang="cs-CZ" dirty="0">
              <a:sym typeface="Wingdings" panose="05000000000000000000" pitchFamily="2" charset="2"/>
            </a:endParaRPr>
          </a:p>
          <a:p>
            <a:pPr marL="914400" lvl="1" indent="-457200">
              <a:buFont typeface="+mj-lt"/>
              <a:buAutoNum type="arabicPeriod"/>
            </a:pPr>
            <a:r>
              <a:rPr lang="cs-CZ" dirty="0" err="1">
                <a:sym typeface="Wingdings" panose="05000000000000000000" pitchFamily="2" charset="2"/>
              </a:rPr>
              <a:t>Consumers</a:t>
            </a:r>
            <a:r>
              <a:rPr lang="cs-CZ" dirty="0">
                <a:sym typeface="Wingdings" panose="05000000000000000000" pitchFamily="2" charset="2"/>
              </a:rPr>
              <a:t> </a:t>
            </a:r>
            <a:r>
              <a:rPr lang="cs-CZ" dirty="0" err="1">
                <a:sym typeface="Wingdings" panose="05000000000000000000" pitchFamily="2" charset="2"/>
              </a:rPr>
              <a:t>decides</a:t>
            </a:r>
            <a:r>
              <a:rPr lang="cs-CZ" dirty="0">
                <a:sym typeface="Wingdings" panose="05000000000000000000" pitchFamily="2" charset="2"/>
              </a:rPr>
              <a:t> </a:t>
            </a:r>
            <a:r>
              <a:rPr lang="cs-CZ" dirty="0" err="1">
                <a:sym typeface="Wingdings" panose="05000000000000000000" pitchFamily="2" charset="2"/>
              </a:rPr>
              <a:t>whether</a:t>
            </a:r>
            <a:r>
              <a:rPr lang="cs-CZ" dirty="0">
                <a:sym typeface="Wingdings" panose="05000000000000000000" pitchFamily="2" charset="2"/>
              </a:rPr>
              <a:t> to </a:t>
            </a:r>
            <a:r>
              <a:rPr lang="cs-CZ" dirty="0" err="1">
                <a:sym typeface="Wingdings" panose="05000000000000000000" pitchFamily="2" charset="2"/>
              </a:rPr>
              <a:t>purchase</a:t>
            </a:r>
            <a:endParaRPr lang="cs-CZ" dirty="0">
              <a:sym typeface="Wingdings" panose="05000000000000000000" pitchFamily="2" charset="2"/>
            </a:endParaRPr>
          </a:p>
          <a:p>
            <a:endParaRPr lang="cs-CZ" sz="2400" dirty="0">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cs-CZ" dirty="0" err="1"/>
              <a:t>Solution</a:t>
            </a:r>
            <a:r>
              <a:rPr lang="cs-CZ" dirty="0"/>
              <a:t>: </a:t>
            </a:r>
            <a:r>
              <a:rPr lang="en-US" dirty="0"/>
              <a:t>Branding and reputation</a:t>
            </a:r>
          </a:p>
        </p:txBody>
      </p:sp>
      <p:pic>
        <p:nvPicPr>
          <p:cNvPr id="14338" name="Picture 2" descr="How the popular brands got their names — Handle Branding">
            <a:extLst>
              <a:ext uri="{FF2B5EF4-FFF2-40B4-BE49-F238E27FC236}">
                <a16:creationId xmlns:a16="http://schemas.microsoft.com/office/drawing/2014/main" id="{211EE3BB-136F-4E27-A73D-BA4478804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424" y="3619500"/>
            <a:ext cx="4857750" cy="3238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354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27383" y="1474378"/>
            <a:ext cx="11509513" cy="4722249"/>
          </a:xfrm>
        </p:spPr>
        <p:txBody>
          <a:bodyPr>
            <a:noAutofit/>
          </a:bodyPr>
          <a:lstStyle/>
          <a:p>
            <a:pPr marL="0" indent="0">
              <a:buNone/>
            </a:pPr>
            <a:r>
              <a:rPr lang="cs-CZ" sz="2400" b="1" dirty="0" err="1">
                <a:sym typeface="Wingdings" panose="05000000000000000000" pitchFamily="2" charset="2"/>
              </a:rPr>
              <a:t>If</a:t>
            </a:r>
            <a:r>
              <a:rPr lang="cs-CZ" sz="2400" b="1" dirty="0">
                <a:sym typeface="Wingdings" panose="05000000000000000000" pitchFamily="2" charset="2"/>
              </a:rPr>
              <a:t> </a:t>
            </a:r>
            <a:r>
              <a:rPr lang="cs-CZ" sz="2400" b="1" dirty="0" err="1">
                <a:sym typeface="Wingdings" panose="05000000000000000000" pitchFamily="2" charset="2"/>
              </a:rPr>
              <a:t>played</a:t>
            </a:r>
            <a:r>
              <a:rPr lang="cs-CZ" sz="2400" b="1" dirty="0">
                <a:sym typeface="Wingdings" panose="05000000000000000000" pitchFamily="2" charset="2"/>
              </a:rPr>
              <a:t> </a:t>
            </a:r>
            <a:r>
              <a:rPr lang="cs-CZ" sz="2400" b="1" dirty="0" err="1">
                <a:sym typeface="Wingdings" panose="05000000000000000000" pitchFamily="2" charset="2"/>
              </a:rPr>
              <a:t>only</a:t>
            </a:r>
            <a:r>
              <a:rPr lang="cs-CZ" sz="2400" b="1" dirty="0">
                <a:sym typeface="Wingdings" panose="05000000000000000000" pitchFamily="2" charset="2"/>
              </a:rPr>
              <a:t> </a:t>
            </a:r>
            <a:r>
              <a:rPr lang="cs-CZ" sz="2400" b="1" dirty="0" err="1">
                <a:sym typeface="Wingdings" panose="05000000000000000000" pitchFamily="2" charset="2"/>
              </a:rPr>
              <a:t>once</a:t>
            </a:r>
            <a:endParaRPr lang="cs-CZ" sz="2400" b="1" dirty="0">
              <a:sym typeface="Wingdings" panose="05000000000000000000" pitchFamily="2" charset="2"/>
            </a:endParaRPr>
          </a:p>
          <a:p>
            <a:r>
              <a:rPr lang="cs-CZ" sz="2400" dirty="0">
                <a:sym typeface="Wingdings" panose="05000000000000000000" pitchFamily="2" charset="2"/>
              </a:rPr>
              <a:t>In </a:t>
            </a:r>
            <a:r>
              <a:rPr lang="cs-CZ" sz="2400" dirty="0" err="1">
                <a:sym typeface="Wingdings" panose="05000000000000000000" pitchFamily="2" charset="2"/>
              </a:rPr>
              <a:t>stage</a:t>
            </a:r>
            <a:r>
              <a:rPr lang="cs-CZ" sz="2400" dirty="0">
                <a:sym typeface="Wingdings" panose="05000000000000000000" pitchFamily="2" charset="2"/>
              </a:rPr>
              <a:t> 2, </a:t>
            </a:r>
            <a:r>
              <a:rPr lang="cs-CZ" sz="2400" dirty="0" err="1">
                <a:sym typeface="Wingdings" panose="05000000000000000000" pitchFamily="2" charset="2"/>
              </a:rPr>
              <a:t>it</a:t>
            </a:r>
            <a:r>
              <a:rPr lang="cs-CZ" sz="2400" dirty="0">
                <a:sym typeface="Wingdings" panose="05000000000000000000" pitchFamily="2" charset="2"/>
              </a:rPr>
              <a:t> </a:t>
            </a:r>
            <a:r>
              <a:rPr lang="cs-CZ" sz="2400" dirty="0" err="1">
                <a:sym typeface="Wingdings" panose="05000000000000000000" pitchFamily="2" charset="2"/>
              </a:rPr>
              <a:t>always</a:t>
            </a:r>
            <a:r>
              <a:rPr lang="cs-CZ" sz="2400" dirty="0">
                <a:sym typeface="Wingdings" panose="05000000000000000000" pitchFamily="2" charset="2"/>
              </a:rPr>
              <a:t> </a:t>
            </a:r>
            <a:r>
              <a:rPr lang="cs-CZ" sz="2400" dirty="0" err="1">
                <a:sym typeface="Wingdings" panose="05000000000000000000" pitchFamily="2" charset="2"/>
              </a:rPr>
              <a:t>pays</a:t>
            </a:r>
            <a:r>
              <a:rPr lang="cs-CZ" sz="2400" dirty="0">
                <a:sym typeface="Wingdings" panose="05000000000000000000" pitchFamily="2" charset="2"/>
              </a:rPr>
              <a:t> </a:t>
            </a:r>
            <a:r>
              <a:rPr lang="cs-CZ" sz="2400" dirty="0" err="1">
                <a:sym typeface="Wingdings" panose="05000000000000000000" pitchFamily="2" charset="2"/>
              </a:rPr>
              <a:t>off</a:t>
            </a:r>
            <a:r>
              <a:rPr lang="cs-CZ" sz="2400" dirty="0">
                <a:sym typeface="Wingdings" panose="05000000000000000000" pitchFamily="2" charset="2"/>
              </a:rPr>
              <a:t> to </a:t>
            </a:r>
            <a:r>
              <a:rPr lang="cs-CZ" sz="2400" dirty="0" err="1">
                <a:sym typeface="Wingdings" panose="05000000000000000000" pitchFamily="2" charset="2"/>
              </a:rPr>
              <a:t>offer</a:t>
            </a:r>
            <a:r>
              <a:rPr lang="cs-CZ" sz="2400" dirty="0">
                <a:sym typeface="Wingdings" panose="05000000000000000000" pitchFamily="2" charset="2"/>
              </a:rPr>
              <a:t> </a:t>
            </a:r>
            <a:r>
              <a:rPr lang="cs-CZ" sz="2400" dirty="0" err="1">
                <a:sym typeface="Wingdings" panose="05000000000000000000" pitchFamily="2" charset="2"/>
              </a:rPr>
              <a:t>low-quality</a:t>
            </a:r>
            <a:r>
              <a:rPr lang="cs-CZ" sz="2400" dirty="0">
                <a:sym typeface="Wingdings" panose="05000000000000000000" pitchFamily="2" charset="2"/>
              </a:rPr>
              <a:t> </a:t>
            </a:r>
            <a:r>
              <a:rPr lang="cs-CZ" sz="2400" dirty="0" err="1">
                <a:sym typeface="Wingdings" panose="05000000000000000000" pitchFamily="2" charset="2"/>
              </a:rPr>
              <a:t>product</a:t>
            </a:r>
            <a:endParaRPr lang="cs-CZ" sz="2400" dirty="0">
              <a:sym typeface="Wingdings" panose="05000000000000000000" pitchFamily="2" charset="2"/>
            </a:endParaRPr>
          </a:p>
          <a:p>
            <a:r>
              <a:rPr lang="cs-CZ" sz="2400" dirty="0" err="1">
                <a:sym typeface="Wingdings" panose="05000000000000000000" pitchFamily="2" charset="2"/>
              </a:rPr>
              <a:t>Consumer</a:t>
            </a:r>
            <a:r>
              <a:rPr lang="cs-CZ" sz="2400" dirty="0">
                <a:sym typeface="Wingdings" panose="05000000000000000000" pitchFamily="2" charset="2"/>
              </a:rPr>
              <a:t> </a:t>
            </a:r>
            <a:r>
              <a:rPr lang="cs-CZ" sz="2400" dirty="0" err="1">
                <a:sym typeface="Wingdings" panose="05000000000000000000" pitchFamily="2" charset="2"/>
              </a:rPr>
              <a:t>knows</a:t>
            </a:r>
            <a:r>
              <a:rPr lang="cs-CZ" sz="2400" dirty="0">
                <a:sym typeface="Wingdings" panose="05000000000000000000" pitchFamily="2" charset="2"/>
              </a:rPr>
              <a:t> </a:t>
            </a:r>
            <a:r>
              <a:rPr lang="cs-CZ" sz="2400" dirty="0" err="1">
                <a:sym typeface="Wingdings" panose="05000000000000000000" pitchFamily="2" charset="2"/>
              </a:rPr>
              <a:t>this</a:t>
            </a:r>
            <a:r>
              <a:rPr lang="cs-CZ" sz="2400" dirty="0">
                <a:sym typeface="Wingdings" panose="05000000000000000000" pitchFamily="2" charset="2"/>
              </a:rPr>
              <a:t> so </a:t>
            </a:r>
            <a:r>
              <a:rPr lang="cs-CZ" sz="2400" dirty="0" err="1">
                <a:sym typeface="Wingdings" panose="05000000000000000000" pitchFamily="2" charset="2"/>
              </a:rPr>
              <a:t>their</a:t>
            </a:r>
            <a:r>
              <a:rPr lang="cs-CZ" sz="2400" dirty="0">
                <a:sym typeface="Wingdings" panose="05000000000000000000" pitchFamily="2" charset="2"/>
              </a:rPr>
              <a:t> </a:t>
            </a:r>
            <a:r>
              <a:rPr lang="cs-CZ" sz="2400" dirty="0" err="1">
                <a:sym typeface="Wingdings" panose="05000000000000000000" pitchFamily="2" charset="2"/>
              </a:rPr>
              <a:t>willingness</a:t>
            </a:r>
            <a:r>
              <a:rPr lang="cs-CZ" sz="2400" dirty="0">
                <a:sym typeface="Wingdings" panose="05000000000000000000" pitchFamily="2" charset="2"/>
              </a:rPr>
              <a:t> to </a:t>
            </a:r>
            <a:r>
              <a:rPr lang="cs-CZ" sz="2400" dirty="0" err="1">
                <a:sym typeface="Wingdings" panose="05000000000000000000" pitchFamily="2" charset="2"/>
              </a:rPr>
              <a:t>pay</a:t>
            </a:r>
            <a:r>
              <a:rPr lang="cs-CZ" sz="2400" dirty="0">
                <a:sym typeface="Wingdings" panose="05000000000000000000" pitchFamily="2" charset="2"/>
              </a:rPr>
              <a:t> </a:t>
            </a:r>
            <a:r>
              <a:rPr lang="cs-CZ" sz="2400" err="1">
                <a:sym typeface="Wingdings" panose="05000000000000000000" pitchFamily="2" charset="2"/>
              </a:rPr>
              <a:t>is</a:t>
            </a:r>
            <a:r>
              <a:rPr lang="cs-CZ" sz="2400">
                <a:sym typeface="Wingdings" panose="05000000000000000000" pitchFamily="2" charset="2"/>
              </a:rPr>
              <a:t> V</a:t>
            </a:r>
            <a:r>
              <a:rPr lang="cs-CZ" sz="2400" baseline="30000">
                <a:sym typeface="Wingdings" panose="05000000000000000000" pitchFamily="2" charset="2"/>
              </a:rPr>
              <a:t>L </a:t>
            </a:r>
          </a:p>
          <a:p>
            <a:r>
              <a:rPr lang="cs-CZ" sz="2400">
                <a:sym typeface="Wingdings" panose="05000000000000000000" pitchFamily="2" charset="2"/>
              </a:rPr>
              <a:t>Quality </a:t>
            </a:r>
            <a:r>
              <a:rPr lang="cs-CZ" sz="2400" dirty="0" err="1">
                <a:sym typeface="Wingdings" panose="05000000000000000000" pitchFamily="2" charset="2"/>
              </a:rPr>
              <a:t>is</a:t>
            </a:r>
            <a:r>
              <a:rPr lang="cs-CZ" sz="2400" dirty="0">
                <a:sym typeface="Wingdings" panose="05000000000000000000" pitchFamily="2" charset="2"/>
              </a:rPr>
              <a:t> </a:t>
            </a:r>
            <a:r>
              <a:rPr lang="cs-CZ" sz="2400" dirty="0" err="1">
                <a:sym typeface="Wingdings" panose="05000000000000000000" pitchFamily="2" charset="2"/>
              </a:rPr>
              <a:t>low</a:t>
            </a:r>
            <a:r>
              <a:rPr lang="cs-CZ" sz="2400" dirty="0">
                <a:sym typeface="Wingdings" panose="05000000000000000000" pitchFamily="2" charset="2"/>
              </a:rPr>
              <a:t>, </a:t>
            </a:r>
            <a:r>
              <a:rPr lang="cs-CZ" sz="2400">
                <a:sym typeface="Wingdings" panose="05000000000000000000" pitchFamily="2" charset="2"/>
              </a:rPr>
              <a:t>p= V</a:t>
            </a:r>
            <a:r>
              <a:rPr lang="cs-CZ" sz="2400" baseline="30000">
                <a:sym typeface="Wingdings" panose="05000000000000000000" pitchFamily="2" charset="2"/>
              </a:rPr>
              <a:t>L</a:t>
            </a:r>
            <a:r>
              <a:rPr lang="cs-CZ" sz="2400">
                <a:sym typeface="Wingdings" panose="05000000000000000000" pitchFamily="2" charset="2"/>
              </a:rPr>
              <a:t> </a:t>
            </a:r>
            <a:r>
              <a:rPr lang="cs-CZ" sz="2400" dirty="0">
                <a:sym typeface="Wingdings" panose="05000000000000000000" pitchFamily="2" charset="2"/>
              </a:rPr>
              <a:t>and </a:t>
            </a:r>
            <a:r>
              <a:rPr lang="cs-CZ" sz="2400" dirty="0" err="1">
                <a:sym typeface="Wingdings" panose="05000000000000000000" pitchFamily="2" charset="2"/>
              </a:rPr>
              <a:t>profits</a:t>
            </a:r>
            <a:r>
              <a:rPr lang="cs-CZ" sz="2400" dirty="0">
                <a:sym typeface="Wingdings" panose="05000000000000000000" pitchFamily="2" charset="2"/>
              </a:rPr>
              <a:t> </a:t>
            </a:r>
            <a:r>
              <a:rPr lang="cs-CZ" sz="2400">
                <a:sym typeface="Wingdings" panose="05000000000000000000" pitchFamily="2" charset="2"/>
              </a:rPr>
              <a:t>are V</a:t>
            </a:r>
            <a:r>
              <a:rPr lang="cs-CZ" sz="2400" baseline="30000">
                <a:sym typeface="Wingdings" panose="05000000000000000000" pitchFamily="2" charset="2"/>
              </a:rPr>
              <a:t>L</a:t>
            </a:r>
            <a:endParaRPr lang="cs-CZ" sz="2400" dirty="0">
              <a:sym typeface="Wingdings" panose="05000000000000000000" pitchFamily="2" charset="2"/>
            </a:endParaRPr>
          </a:p>
          <a:p>
            <a:endParaRPr lang="cs-CZ" sz="2400" dirty="0">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cs-CZ" dirty="0" err="1"/>
              <a:t>Solution</a:t>
            </a:r>
            <a:r>
              <a:rPr lang="cs-CZ" dirty="0"/>
              <a:t>: </a:t>
            </a:r>
            <a:r>
              <a:rPr lang="en-US" dirty="0"/>
              <a:t>Branding and reputation</a:t>
            </a:r>
          </a:p>
        </p:txBody>
      </p:sp>
    </p:spTree>
    <p:extLst>
      <p:ext uri="{BB962C8B-B14F-4D97-AF65-F5344CB8AC3E}">
        <p14:creationId xmlns:p14="http://schemas.microsoft.com/office/powerpoint/2010/main" val="37633580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27383" y="1474378"/>
            <a:ext cx="11509513" cy="4722249"/>
          </a:xfrm>
        </p:spPr>
        <p:txBody>
          <a:bodyPr>
            <a:noAutofit/>
          </a:bodyPr>
          <a:lstStyle/>
          <a:p>
            <a:pPr marL="0" indent="0">
              <a:buNone/>
            </a:pPr>
            <a:r>
              <a:rPr lang="cs-CZ" sz="2400" b="1" dirty="0" err="1">
                <a:sym typeface="Wingdings" panose="05000000000000000000" pitchFamily="2" charset="2"/>
              </a:rPr>
              <a:t>If</a:t>
            </a:r>
            <a:r>
              <a:rPr lang="cs-CZ" sz="2400" b="1" dirty="0">
                <a:sym typeface="Wingdings" panose="05000000000000000000" pitchFamily="2" charset="2"/>
              </a:rPr>
              <a:t> </a:t>
            </a:r>
            <a:r>
              <a:rPr lang="cs-CZ" sz="2400" b="1" dirty="0" err="1">
                <a:sym typeface="Wingdings" panose="05000000000000000000" pitchFamily="2" charset="2"/>
              </a:rPr>
              <a:t>infinitely</a:t>
            </a:r>
            <a:r>
              <a:rPr lang="cs-CZ" sz="2400" b="1" dirty="0">
                <a:sym typeface="Wingdings" panose="05000000000000000000" pitchFamily="2" charset="2"/>
              </a:rPr>
              <a:t> </a:t>
            </a:r>
            <a:r>
              <a:rPr lang="cs-CZ" sz="2400" b="1" dirty="0" err="1">
                <a:sym typeface="Wingdings" panose="05000000000000000000" pitchFamily="2" charset="2"/>
              </a:rPr>
              <a:t>repeated</a:t>
            </a:r>
            <a:r>
              <a:rPr lang="cs-CZ" sz="2400" b="1" dirty="0">
                <a:sym typeface="Wingdings" panose="05000000000000000000" pitchFamily="2" charset="2"/>
              </a:rPr>
              <a:t> </a:t>
            </a:r>
            <a:r>
              <a:rPr lang="cs-CZ" sz="2400" b="1" dirty="0" err="1">
                <a:sym typeface="Wingdings" panose="05000000000000000000" pitchFamily="2" charset="2"/>
              </a:rPr>
              <a:t>interactions</a:t>
            </a:r>
            <a:endParaRPr lang="cs-CZ" sz="2400" b="1" dirty="0">
              <a:sym typeface="Wingdings" panose="05000000000000000000" pitchFamily="2" charset="2"/>
            </a:endParaRPr>
          </a:p>
          <a:p>
            <a:r>
              <a:rPr lang="cs-CZ" sz="2400" dirty="0" err="1">
                <a:sym typeface="Wingdings" panose="05000000000000000000" pitchFamily="2" charset="2"/>
              </a:rPr>
              <a:t>Discount</a:t>
            </a:r>
            <a:r>
              <a:rPr lang="cs-CZ" sz="2400" dirty="0">
                <a:sym typeface="Wingdings" panose="05000000000000000000" pitchFamily="2" charset="2"/>
              </a:rPr>
              <a:t> </a:t>
            </a:r>
            <a:r>
              <a:rPr lang="cs-CZ" sz="2400" dirty="0" err="1">
                <a:sym typeface="Wingdings" panose="05000000000000000000" pitchFamily="2" charset="2"/>
              </a:rPr>
              <a:t>factor</a:t>
            </a:r>
            <a:r>
              <a:rPr lang="cs-CZ" sz="2400" dirty="0">
                <a:sym typeface="Wingdings" panose="05000000000000000000" pitchFamily="2" charset="2"/>
              </a:rPr>
              <a:t> </a:t>
            </a:r>
            <a:r>
              <a:rPr lang="el-GR" sz="2400" dirty="0">
                <a:sym typeface="Wingdings" panose="05000000000000000000" pitchFamily="2" charset="2"/>
              </a:rPr>
              <a:t>δ</a:t>
            </a:r>
            <a:endParaRPr lang="cs-CZ" sz="2400" dirty="0">
              <a:sym typeface="Wingdings" panose="05000000000000000000" pitchFamily="2" charset="2"/>
            </a:endParaRPr>
          </a:p>
          <a:p>
            <a:r>
              <a:rPr lang="cs-CZ" sz="2400" dirty="0" err="1">
                <a:sym typeface="Wingdings" panose="05000000000000000000" pitchFamily="2" charset="2"/>
              </a:rPr>
              <a:t>Assume</a:t>
            </a:r>
            <a:r>
              <a:rPr lang="cs-CZ" sz="2400" dirty="0">
                <a:sym typeface="Wingdings" panose="05000000000000000000" pitchFamily="2" charset="2"/>
              </a:rPr>
              <a:t> the </a:t>
            </a:r>
            <a:r>
              <a:rPr lang="cs-CZ" sz="2400" dirty="0" err="1">
                <a:sym typeface="Wingdings" panose="05000000000000000000" pitchFamily="2" charset="2"/>
              </a:rPr>
              <a:t>consumer</a:t>
            </a:r>
            <a:r>
              <a:rPr lang="cs-CZ" sz="2400" dirty="0">
                <a:sym typeface="Wingdings" panose="05000000000000000000" pitchFamily="2" charset="2"/>
              </a:rPr>
              <a:t> </a:t>
            </a:r>
            <a:r>
              <a:rPr lang="cs-CZ" sz="2400" dirty="0" err="1">
                <a:sym typeface="Wingdings" panose="05000000000000000000" pitchFamily="2" charset="2"/>
              </a:rPr>
              <a:t>plays</a:t>
            </a:r>
            <a:endParaRPr lang="cs-CZ" sz="2400" dirty="0">
              <a:sym typeface="Wingdings" panose="05000000000000000000" pitchFamily="2" charset="2"/>
            </a:endParaRPr>
          </a:p>
          <a:p>
            <a:pPr lvl="1"/>
            <a:r>
              <a:rPr lang="cs-CZ" sz="2000" dirty="0" err="1">
                <a:sym typeface="Wingdings" panose="05000000000000000000" pitchFamily="2" charset="2"/>
              </a:rPr>
              <a:t>If</a:t>
            </a:r>
            <a:r>
              <a:rPr lang="cs-CZ" sz="2000" dirty="0">
                <a:sym typeface="Wingdings" panose="05000000000000000000" pitchFamily="2" charset="2"/>
              </a:rPr>
              <a:t> </a:t>
            </a:r>
            <a:r>
              <a:rPr lang="cs-CZ" sz="2000" dirty="0" err="1">
                <a:sym typeface="Wingdings" panose="05000000000000000000" pitchFamily="2" charset="2"/>
              </a:rPr>
              <a:t>high</a:t>
            </a:r>
            <a:r>
              <a:rPr lang="cs-CZ" sz="2000" dirty="0">
                <a:sym typeface="Wingdings" panose="05000000000000000000" pitchFamily="2" charset="2"/>
              </a:rPr>
              <a:t> </a:t>
            </a:r>
            <a:r>
              <a:rPr lang="cs-CZ" sz="2000" dirty="0" err="1">
                <a:sym typeface="Wingdings" panose="05000000000000000000" pitchFamily="2" charset="2"/>
              </a:rPr>
              <a:t>quality</a:t>
            </a:r>
            <a:r>
              <a:rPr lang="cs-CZ" sz="2000" dirty="0">
                <a:sym typeface="Wingdings" panose="05000000000000000000" pitchFamily="2" charset="2"/>
              </a:rPr>
              <a:t> in the past (</a:t>
            </a:r>
            <a:r>
              <a:rPr lang="cs-CZ" sz="2000" dirty="0" err="1">
                <a:sym typeface="Wingdings" panose="05000000000000000000" pitchFamily="2" charset="2"/>
              </a:rPr>
              <a:t>always</a:t>
            </a:r>
            <a:r>
              <a:rPr lang="cs-CZ" sz="2000" dirty="0">
                <a:sym typeface="Wingdings" panose="05000000000000000000" pitchFamily="2" charset="2"/>
              </a:rPr>
              <a:t>), </a:t>
            </a:r>
            <a:r>
              <a:rPr lang="cs-CZ" sz="2000" dirty="0" err="1">
                <a:sym typeface="Wingdings" panose="05000000000000000000" pitchFamily="2" charset="2"/>
              </a:rPr>
              <a:t>purchase</a:t>
            </a:r>
            <a:r>
              <a:rPr lang="cs-CZ" sz="2000" dirty="0">
                <a:sym typeface="Wingdings" panose="05000000000000000000" pitchFamily="2" charset="2"/>
              </a:rPr>
              <a:t> </a:t>
            </a:r>
            <a:r>
              <a:rPr lang="cs-CZ" sz="2000" err="1">
                <a:sym typeface="Wingdings" panose="05000000000000000000" pitchFamily="2" charset="2"/>
              </a:rPr>
              <a:t>if</a:t>
            </a:r>
            <a:r>
              <a:rPr lang="cs-CZ" sz="2000">
                <a:sym typeface="Wingdings" panose="05000000000000000000" pitchFamily="2" charset="2"/>
              </a:rPr>
              <a:t> p ≤ V</a:t>
            </a:r>
            <a:r>
              <a:rPr lang="cs-CZ" sz="2000" baseline="30000">
                <a:sym typeface="Wingdings" panose="05000000000000000000" pitchFamily="2" charset="2"/>
              </a:rPr>
              <a:t>H </a:t>
            </a:r>
          </a:p>
          <a:p>
            <a:pPr lvl="1"/>
            <a:r>
              <a:rPr lang="cs-CZ" sz="2000">
                <a:sym typeface="Wingdings" panose="05000000000000000000" pitchFamily="2" charset="2"/>
              </a:rPr>
              <a:t>If </a:t>
            </a:r>
            <a:r>
              <a:rPr lang="cs-CZ" sz="2000" dirty="0" err="1">
                <a:sym typeface="Wingdings" panose="05000000000000000000" pitchFamily="2" charset="2"/>
              </a:rPr>
              <a:t>firm</a:t>
            </a:r>
            <a:r>
              <a:rPr lang="cs-CZ" sz="2000" dirty="0">
                <a:sym typeface="Wingdings" panose="05000000000000000000" pitchFamily="2" charset="2"/>
              </a:rPr>
              <a:t> </a:t>
            </a:r>
            <a:r>
              <a:rPr lang="cs-CZ" sz="2000" dirty="0" err="1">
                <a:sym typeface="Wingdings" panose="05000000000000000000" pitchFamily="2" charset="2"/>
              </a:rPr>
              <a:t>cheated</a:t>
            </a:r>
            <a:r>
              <a:rPr lang="cs-CZ" sz="2000" dirty="0">
                <a:sym typeface="Wingdings" panose="05000000000000000000" pitchFamily="2" charset="2"/>
              </a:rPr>
              <a:t> </a:t>
            </a:r>
            <a:r>
              <a:rPr lang="cs-CZ" sz="2000" dirty="0" err="1">
                <a:sym typeface="Wingdings" panose="05000000000000000000" pitchFamily="2" charset="2"/>
              </a:rPr>
              <a:t>before</a:t>
            </a:r>
            <a:r>
              <a:rPr lang="cs-CZ" sz="2000" dirty="0">
                <a:sym typeface="Wingdings" panose="05000000000000000000" pitchFamily="2" charset="2"/>
              </a:rPr>
              <a:t>, </a:t>
            </a:r>
            <a:r>
              <a:rPr lang="cs-CZ" sz="2000" dirty="0" err="1">
                <a:sym typeface="Wingdings" panose="05000000000000000000" pitchFamily="2" charset="2"/>
              </a:rPr>
              <a:t>purchase</a:t>
            </a:r>
            <a:r>
              <a:rPr lang="cs-CZ" sz="2000" dirty="0">
                <a:sym typeface="Wingdings" panose="05000000000000000000" pitchFamily="2" charset="2"/>
              </a:rPr>
              <a:t> </a:t>
            </a:r>
            <a:r>
              <a:rPr lang="cs-CZ" sz="2000" err="1">
                <a:sym typeface="Wingdings" panose="05000000000000000000" pitchFamily="2" charset="2"/>
              </a:rPr>
              <a:t>if</a:t>
            </a:r>
            <a:r>
              <a:rPr lang="cs-CZ" sz="2000">
                <a:sym typeface="Wingdings" panose="05000000000000000000" pitchFamily="2" charset="2"/>
              </a:rPr>
              <a:t> p ≤ V</a:t>
            </a:r>
            <a:r>
              <a:rPr lang="cs-CZ" sz="2000" baseline="30000">
                <a:sym typeface="Wingdings" panose="05000000000000000000" pitchFamily="2" charset="2"/>
              </a:rPr>
              <a:t>L</a:t>
            </a:r>
            <a:endParaRPr lang="cs-CZ" sz="2000" dirty="0">
              <a:sym typeface="Wingdings" panose="05000000000000000000" pitchFamily="2" charset="2"/>
            </a:endParaRPr>
          </a:p>
          <a:p>
            <a:r>
              <a:rPr lang="cs-CZ" sz="2400" dirty="0" err="1">
                <a:sym typeface="Wingdings" panose="05000000000000000000" pitchFamily="2" charset="2"/>
              </a:rPr>
              <a:t>Assume</a:t>
            </a:r>
            <a:r>
              <a:rPr lang="cs-CZ" sz="2400" dirty="0">
                <a:sym typeface="Wingdings" panose="05000000000000000000" pitchFamily="2" charset="2"/>
              </a:rPr>
              <a:t> </a:t>
            </a:r>
            <a:r>
              <a:rPr lang="cs-CZ" sz="2400" dirty="0" err="1">
                <a:sym typeface="Wingdings" panose="05000000000000000000" pitchFamily="2" charset="2"/>
              </a:rPr>
              <a:t>firm</a:t>
            </a:r>
            <a:r>
              <a:rPr lang="cs-CZ" sz="2400" dirty="0">
                <a:sym typeface="Wingdings" panose="05000000000000000000" pitchFamily="2" charset="2"/>
              </a:rPr>
              <a:t> </a:t>
            </a:r>
            <a:r>
              <a:rPr lang="cs-CZ" sz="2400" dirty="0" err="1">
                <a:sym typeface="Wingdings" panose="05000000000000000000" pitchFamily="2" charset="2"/>
              </a:rPr>
              <a:t>plays</a:t>
            </a:r>
            <a:endParaRPr lang="cs-CZ" sz="2400" dirty="0">
              <a:sym typeface="Wingdings" panose="05000000000000000000" pitchFamily="2" charset="2"/>
            </a:endParaRPr>
          </a:p>
          <a:p>
            <a:pPr lvl="1"/>
            <a:r>
              <a:rPr lang="cs-CZ" sz="2000" dirty="0" err="1">
                <a:sym typeface="Wingdings" panose="05000000000000000000" pitchFamily="2" charset="2"/>
              </a:rPr>
              <a:t>If</a:t>
            </a:r>
            <a:r>
              <a:rPr lang="cs-CZ" sz="2000" dirty="0">
                <a:sym typeface="Wingdings" panose="05000000000000000000" pitchFamily="2" charset="2"/>
              </a:rPr>
              <a:t> </a:t>
            </a:r>
            <a:r>
              <a:rPr lang="cs-CZ" sz="2000" dirty="0" err="1">
                <a:sym typeface="Wingdings" panose="05000000000000000000" pitchFamily="2" charset="2"/>
              </a:rPr>
              <a:t>consumer</a:t>
            </a:r>
            <a:r>
              <a:rPr lang="cs-CZ" sz="2000" dirty="0">
                <a:sym typeface="Wingdings" panose="05000000000000000000" pitchFamily="2" charset="2"/>
              </a:rPr>
              <a:t> </a:t>
            </a:r>
            <a:r>
              <a:rPr lang="cs-CZ" sz="2000" dirty="0" err="1">
                <a:sym typeface="Wingdings" panose="05000000000000000000" pitchFamily="2" charset="2"/>
              </a:rPr>
              <a:t>always</a:t>
            </a:r>
            <a:r>
              <a:rPr lang="cs-CZ" sz="2000" dirty="0">
                <a:sym typeface="Wingdings" panose="05000000000000000000" pitchFamily="2" charset="2"/>
              </a:rPr>
              <a:t> </a:t>
            </a:r>
            <a:r>
              <a:rPr lang="cs-CZ" sz="2000" dirty="0" err="1">
                <a:sym typeface="Wingdings" panose="05000000000000000000" pitchFamily="2" charset="2"/>
              </a:rPr>
              <a:t>purchased</a:t>
            </a:r>
            <a:r>
              <a:rPr lang="cs-CZ" sz="2000" dirty="0">
                <a:sym typeface="Wingdings" panose="05000000000000000000" pitchFamily="2" charset="2"/>
              </a:rPr>
              <a:t>, set </a:t>
            </a:r>
            <a:r>
              <a:rPr lang="cs-CZ" sz="2000" dirty="0" err="1">
                <a:sym typeface="Wingdings" panose="05000000000000000000" pitchFamily="2" charset="2"/>
              </a:rPr>
              <a:t>high</a:t>
            </a:r>
            <a:r>
              <a:rPr lang="cs-CZ" sz="2000" dirty="0">
                <a:sym typeface="Wingdings" panose="05000000000000000000" pitchFamily="2" charset="2"/>
              </a:rPr>
              <a:t> </a:t>
            </a:r>
            <a:r>
              <a:rPr lang="cs-CZ" sz="2000" dirty="0" err="1">
                <a:sym typeface="Wingdings" panose="05000000000000000000" pitchFamily="2" charset="2"/>
              </a:rPr>
              <a:t>quality</a:t>
            </a:r>
            <a:r>
              <a:rPr lang="cs-CZ" sz="2000" dirty="0">
                <a:sym typeface="Wingdings" panose="05000000000000000000" pitchFamily="2" charset="2"/>
              </a:rPr>
              <a:t> </a:t>
            </a:r>
            <a:r>
              <a:rPr lang="cs-CZ" sz="2000">
                <a:sym typeface="Wingdings" panose="05000000000000000000" pitchFamily="2" charset="2"/>
              </a:rPr>
              <a:t>and p = V</a:t>
            </a:r>
            <a:r>
              <a:rPr lang="cs-CZ" sz="2000" baseline="30000">
                <a:sym typeface="Wingdings" panose="05000000000000000000" pitchFamily="2" charset="2"/>
              </a:rPr>
              <a:t>H</a:t>
            </a:r>
            <a:endParaRPr lang="cs-CZ" sz="2000" dirty="0">
              <a:sym typeface="Wingdings" panose="05000000000000000000" pitchFamily="2" charset="2"/>
            </a:endParaRPr>
          </a:p>
          <a:p>
            <a:pPr lvl="1"/>
            <a:r>
              <a:rPr lang="cs-CZ" sz="2000" dirty="0" err="1">
                <a:sym typeface="Wingdings" panose="05000000000000000000" pitchFamily="2" charset="2"/>
              </a:rPr>
              <a:t>Otherwise</a:t>
            </a:r>
            <a:r>
              <a:rPr lang="cs-CZ" sz="2000" dirty="0">
                <a:sym typeface="Wingdings" panose="05000000000000000000" pitchFamily="2" charset="2"/>
              </a:rPr>
              <a:t> set </a:t>
            </a:r>
            <a:r>
              <a:rPr lang="cs-CZ" sz="2000" dirty="0" err="1">
                <a:sym typeface="Wingdings" panose="05000000000000000000" pitchFamily="2" charset="2"/>
              </a:rPr>
              <a:t>low</a:t>
            </a:r>
            <a:r>
              <a:rPr lang="cs-CZ" sz="2000" dirty="0">
                <a:sym typeface="Wingdings" panose="05000000000000000000" pitchFamily="2" charset="2"/>
              </a:rPr>
              <a:t> </a:t>
            </a:r>
            <a:r>
              <a:rPr lang="cs-CZ" sz="2000" dirty="0" err="1">
                <a:sym typeface="Wingdings" panose="05000000000000000000" pitchFamily="2" charset="2"/>
              </a:rPr>
              <a:t>quality</a:t>
            </a:r>
            <a:r>
              <a:rPr lang="cs-CZ" sz="2000" dirty="0">
                <a:sym typeface="Wingdings" panose="05000000000000000000" pitchFamily="2" charset="2"/>
              </a:rPr>
              <a:t> </a:t>
            </a:r>
            <a:r>
              <a:rPr lang="cs-CZ" sz="2000">
                <a:sym typeface="Wingdings" panose="05000000000000000000" pitchFamily="2" charset="2"/>
              </a:rPr>
              <a:t>and p = V</a:t>
            </a:r>
            <a:r>
              <a:rPr lang="cs-CZ" sz="2000" baseline="30000">
                <a:sym typeface="Wingdings" panose="05000000000000000000" pitchFamily="2" charset="2"/>
              </a:rPr>
              <a:t>L</a:t>
            </a:r>
            <a:endParaRPr lang="cs-CZ" sz="2000" dirty="0">
              <a:sym typeface="Wingdings" panose="05000000000000000000" pitchFamily="2" charset="2"/>
            </a:endParaRPr>
          </a:p>
          <a:p>
            <a:r>
              <a:rPr lang="cs-CZ" sz="2400" dirty="0" err="1">
                <a:sym typeface="Wingdings" panose="05000000000000000000" pitchFamily="2" charset="2"/>
              </a:rPr>
              <a:t>Is</a:t>
            </a:r>
            <a:r>
              <a:rPr lang="cs-CZ" sz="2400" dirty="0">
                <a:sym typeface="Wingdings" panose="05000000000000000000" pitchFamily="2" charset="2"/>
              </a:rPr>
              <a:t> </a:t>
            </a:r>
            <a:r>
              <a:rPr lang="cs-CZ" sz="2400" dirty="0" err="1">
                <a:sym typeface="Wingdings" panose="05000000000000000000" pitchFamily="2" charset="2"/>
              </a:rPr>
              <a:t>it</a:t>
            </a:r>
            <a:r>
              <a:rPr lang="cs-CZ" sz="2400" dirty="0">
                <a:sym typeface="Wingdings" panose="05000000000000000000" pitchFamily="2" charset="2"/>
              </a:rPr>
              <a:t> </a:t>
            </a:r>
            <a:r>
              <a:rPr lang="cs-CZ" sz="2400" dirty="0" err="1">
                <a:sym typeface="Wingdings" panose="05000000000000000000" pitchFamily="2" charset="2"/>
              </a:rPr>
              <a:t>subgame-perfect</a:t>
            </a:r>
            <a:r>
              <a:rPr lang="cs-CZ" sz="2400" dirty="0">
                <a:sym typeface="Wingdings" panose="05000000000000000000" pitchFamily="2" charset="2"/>
              </a:rPr>
              <a:t> </a:t>
            </a:r>
            <a:r>
              <a:rPr lang="cs-CZ" sz="2400" dirty="0" err="1">
                <a:sym typeface="Wingdings" panose="05000000000000000000" pitchFamily="2" charset="2"/>
              </a:rPr>
              <a:t>equilibrium</a:t>
            </a:r>
            <a:r>
              <a:rPr lang="cs-CZ" sz="2400" dirty="0">
                <a:sym typeface="Wingdings" panose="05000000000000000000" pitchFamily="2" charset="2"/>
              </a:rPr>
              <a:t>?</a:t>
            </a:r>
          </a:p>
          <a:p>
            <a:pPr lvl="1"/>
            <a:r>
              <a:rPr lang="cs-CZ" sz="2000" dirty="0" err="1">
                <a:sym typeface="Wingdings" panose="05000000000000000000" pitchFamily="2" charset="2"/>
              </a:rPr>
              <a:t>Consumer</a:t>
            </a:r>
            <a:r>
              <a:rPr lang="cs-CZ" sz="2000" dirty="0">
                <a:sym typeface="Wingdings" panose="05000000000000000000" pitchFamily="2" charset="2"/>
              </a:rPr>
              <a:t> no </a:t>
            </a:r>
            <a:r>
              <a:rPr lang="cs-CZ" sz="2000" dirty="0" err="1">
                <a:sym typeface="Wingdings" panose="05000000000000000000" pitchFamily="2" charset="2"/>
              </a:rPr>
              <a:t>interest</a:t>
            </a:r>
            <a:r>
              <a:rPr lang="cs-CZ" sz="2000" dirty="0">
                <a:sym typeface="Wingdings" panose="05000000000000000000" pitchFamily="2" charset="2"/>
              </a:rPr>
              <a:t> in </a:t>
            </a:r>
            <a:r>
              <a:rPr lang="cs-CZ" sz="2000" dirty="0" err="1">
                <a:sym typeface="Wingdings" panose="05000000000000000000" pitchFamily="2" charset="2"/>
              </a:rPr>
              <a:t>deviating</a:t>
            </a:r>
            <a:r>
              <a:rPr lang="cs-CZ" sz="2000" dirty="0">
                <a:sym typeface="Wingdings" panose="05000000000000000000" pitchFamily="2" charset="2"/>
              </a:rPr>
              <a:t> (no </a:t>
            </a:r>
            <a:r>
              <a:rPr lang="cs-CZ" sz="2000" dirty="0" err="1">
                <a:sym typeface="Wingdings" panose="05000000000000000000" pitchFamily="2" charset="2"/>
              </a:rPr>
              <a:t>surplus</a:t>
            </a:r>
            <a:r>
              <a:rPr lang="cs-CZ" sz="2000" dirty="0">
                <a:sym typeface="Wingdings" panose="05000000000000000000" pitchFamily="2" charset="2"/>
              </a:rPr>
              <a:t> </a:t>
            </a:r>
            <a:r>
              <a:rPr lang="cs-CZ" sz="2000" dirty="0" err="1">
                <a:sym typeface="Wingdings" panose="05000000000000000000" pitchFamily="2" charset="2"/>
              </a:rPr>
              <a:t>anyways</a:t>
            </a:r>
            <a:r>
              <a:rPr lang="cs-CZ" sz="2000" dirty="0">
                <a:sym typeface="Wingdings" panose="05000000000000000000" pitchFamily="2" charset="2"/>
              </a:rPr>
              <a:t>)</a:t>
            </a:r>
          </a:p>
          <a:p>
            <a:pPr lvl="1"/>
            <a:r>
              <a:rPr lang="cs-CZ" sz="2000" dirty="0" err="1">
                <a:sym typeface="Wingdings" panose="05000000000000000000" pitchFamily="2" charset="2"/>
              </a:rPr>
              <a:t>If</a:t>
            </a:r>
            <a:r>
              <a:rPr lang="cs-CZ" sz="2000" dirty="0">
                <a:sym typeface="Wingdings" panose="05000000000000000000" pitchFamily="2" charset="2"/>
              </a:rPr>
              <a:t> </a:t>
            </a:r>
            <a:r>
              <a:rPr lang="cs-CZ" sz="2000" dirty="0" err="1">
                <a:sym typeface="Wingdings" panose="05000000000000000000" pitchFamily="2" charset="2"/>
              </a:rPr>
              <a:t>firm</a:t>
            </a:r>
            <a:r>
              <a:rPr lang="cs-CZ" sz="2000" dirty="0">
                <a:sym typeface="Wingdings" panose="05000000000000000000" pitchFamily="2" charset="2"/>
              </a:rPr>
              <a:t> co-</a:t>
            </a:r>
            <a:r>
              <a:rPr lang="cs-CZ" sz="2000" dirty="0" err="1">
                <a:sym typeface="Wingdings" panose="05000000000000000000" pitchFamily="2" charset="2"/>
              </a:rPr>
              <a:t>operates</a:t>
            </a:r>
            <a:r>
              <a:rPr lang="cs-CZ" sz="2000" dirty="0">
                <a:sym typeface="Wingdings" panose="05000000000000000000" pitchFamily="2" charset="2"/>
              </a:rPr>
              <a:t>, </a:t>
            </a:r>
            <a:r>
              <a:rPr lang="cs-CZ" sz="2000" dirty="0" err="1">
                <a:sym typeface="Wingdings" panose="05000000000000000000" pitchFamily="2" charset="2"/>
              </a:rPr>
              <a:t>it</a:t>
            </a:r>
            <a:r>
              <a:rPr lang="cs-CZ" sz="2000" dirty="0">
                <a:sym typeface="Wingdings" panose="05000000000000000000" pitchFamily="2" charset="2"/>
              </a:rPr>
              <a:t> </a:t>
            </a:r>
            <a:r>
              <a:rPr lang="cs-CZ" sz="2000" err="1">
                <a:sym typeface="Wingdings" panose="05000000000000000000" pitchFamily="2" charset="2"/>
              </a:rPr>
              <a:t>gets</a:t>
            </a:r>
            <a:r>
              <a:rPr lang="cs-CZ" sz="2000">
                <a:sym typeface="Wingdings" panose="05000000000000000000" pitchFamily="2" charset="2"/>
              </a:rPr>
              <a:t> V</a:t>
            </a:r>
            <a:r>
              <a:rPr lang="cs-CZ" sz="2000" baseline="30000">
                <a:sym typeface="Wingdings" panose="05000000000000000000" pitchFamily="2" charset="2"/>
              </a:rPr>
              <a:t>H </a:t>
            </a:r>
            <a:r>
              <a:rPr lang="cs-CZ" sz="2000">
                <a:sym typeface="Wingdings" panose="05000000000000000000" pitchFamily="2" charset="2"/>
              </a:rPr>
              <a:t>- c </a:t>
            </a:r>
            <a:r>
              <a:rPr lang="cs-CZ" sz="2000" dirty="0">
                <a:sym typeface="Wingdings" panose="05000000000000000000" pitchFamily="2" charset="2"/>
              </a:rPr>
              <a:t>in </a:t>
            </a:r>
            <a:r>
              <a:rPr lang="cs-CZ" sz="2000" dirty="0" err="1">
                <a:sym typeface="Wingdings" panose="05000000000000000000" pitchFamily="2" charset="2"/>
              </a:rPr>
              <a:t>each</a:t>
            </a:r>
            <a:r>
              <a:rPr lang="cs-CZ" sz="2000" dirty="0">
                <a:sym typeface="Wingdings" panose="05000000000000000000" pitchFamily="2" charset="2"/>
              </a:rPr>
              <a:t> period</a:t>
            </a:r>
          </a:p>
          <a:p>
            <a:pPr lvl="1"/>
            <a:r>
              <a:rPr lang="cs-CZ" sz="2000" dirty="0" err="1">
                <a:sym typeface="Wingdings" panose="05000000000000000000" pitchFamily="2" charset="2"/>
              </a:rPr>
              <a:t>If</a:t>
            </a:r>
            <a:r>
              <a:rPr lang="cs-CZ" sz="2000" dirty="0">
                <a:sym typeface="Wingdings" panose="05000000000000000000" pitchFamily="2" charset="2"/>
              </a:rPr>
              <a:t> </a:t>
            </a:r>
            <a:r>
              <a:rPr lang="cs-CZ" sz="2000" dirty="0" err="1">
                <a:sym typeface="Wingdings" panose="05000000000000000000" pitchFamily="2" charset="2"/>
              </a:rPr>
              <a:t>it</a:t>
            </a:r>
            <a:r>
              <a:rPr lang="cs-CZ" sz="2000" dirty="0">
                <a:sym typeface="Wingdings" panose="05000000000000000000" pitchFamily="2" charset="2"/>
              </a:rPr>
              <a:t> </a:t>
            </a:r>
            <a:r>
              <a:rPr lang="cs-CZ" sz="2000" dirty="0" err="1">
                <a:sym typeface="Wingdings" panose="05000000000000000000" pitchFamily="2" charset="2"/>
              </a:rPr>
              <a:t>cheats</a:t>
            </a:r>
            <a:r>
              <a:rPr lang="cs-CZ" sz="2000" dirty="0">
                <a:sym typeface="Wingdings" panose="05000000000000000000" pitchFamily="2" charset="2"/>
              </a:rPr>
              <a:t>, </a:t>
            </a:r>
            <a:r>
              <a:rPr lang="cs-CZ" sz="2000" dirty="0" err="1">
                <a:sym typeface="Wingdings" panose="05000000000000000000" pitchFamily="2" charset="2"/>
              </a:rPr>
              <a:t>it</a:t>
            </a:r>
            <a:r>
              <a:rPr lang="cs-CZ" sz="2000" dirty="0">
                <a:sym typeface="Wingdings" panose="05000000000000000000" pitchFamily="2" charset="2"/>
              </a:rPr>
              <a:t> </a:t>
            </a:r>
            <a:r>
              <a:rPr lang="cs-CZ" sz="2000" err="1">
                <a:sym typeface="Wingdings" panose="05000000000000000000" pitchFamily="2" charset="2"/>
              </a:rPr>
              <a:t>gets</a:t>
            </a:r>
            <a:r>
              <a:rPr lang="cs-CZ" sz="2000">
                <a:sym typeface="Wingdings" panose="05000000000000000000" pitchFamily="2" charset="2"/>
              </a:rPr>
              <a:t> V</a:t>
            </a:r>
            <a:r>
              <a:rPr lang="cs-CZ" sz="2000" baseline="30000">
                <a:sym typeface="Wingdings" panose="05000000000000000000" pitchFamily="2" charset="2"/>
              </a:rPr>
              <a:t>H</a:t>
            </a:r>
            <a:r>
              <a:rPr lang="cs-CZ" sz="2000">
                <a:sym typeface="Wingdings" panose="05000000000000000000" pitchFamily="2" charset="2"/>
              </a:rPr>
              <a:t> </a:t>
            </a:r>
            <a:r>
              <a:rPr lang="cs-CZ" sz="2000" dirty="0" err="1">
                <a:sym typeface="Wingdings" panose="05000000000000000000" pitchFamily="2" charset="2"/>
              </a:rPr>
              <a:t>once</a:t>
            </a:r>
            <a:r>
              <a:rPr lang="cs-CZ" sz="2000" dirty="0">
                <a:sym typeface="Wingdings" panose="05000000000000000000" pitchFamily="2" charset="2"/>
              </a:rPr>
              <a:t> </a:t>
            </a:r>
            <a:r>
              <a:rPr lang="cs-CZ" sz="2000">
                <a:sym typeface="Wingdings" panose="05000000000000000000" pitchFamily="2" charset="2"/>
              </a:rPr>
              <a:t>and V</a:t>
            </a:r>
            <a:r>
              <a:rPr lang="cs-CZ" sz="2000" baseline="30000">
                <a:sym typeface="Wingdings" panose="05000000000000000000" pitchFamily="2" charset="2"/>
              </a:rPr>
              <a:t>L</a:t>
            </a:r>
            <a:r>
              <a:rPr lang="cs-CZ" sz="2000">
                <a:sym typeface="Wingdings" panose="05000000000000000000" pitchFamily="2" charset="2"/>
              </a:rPr>
              <a:t> </a:t>
            </a:r>
            <a:r>
              <a:rPr lang="cs-CZ" sz="2000" dirty="0">
                <a:sym typeface="Wingdings" panose="05000000000000000000" pitchFamily="2" charset="2"/>
              </a:rPr>
              <a:t>in </a:t>
            </a:r>
            <a:r>
              <a:rPr lang="cs-CZ" sz="2000" dirty="0" err="1">
                <a:sym typeface="Wingdings" panose="05000000000000000000" pitchFamily="2" charset="2"/>
              </a:rPr>
              <a:t>all</a:t>
            </a:r>
            <a:r>
              <a:rPr lang="cs-CZ" sz="2000" dirty="0">
                <a:sym typeface="Wingdings" panose="05000000000000000000" pitchFamily="2" charset="2"/>
              </a:rPr>
              <a:t> </a:t>
            </a:r>
            <a:r>
              <a:rPr lang="cs-CZ" sz="2000" dirty="0" err="1">
                <a:sym typeface="Wingdings" panose="05000000000000000000" pitchFamily="2" charset="2"/>
              </a:rPr>
              <a:t>future</a:t>
            </a:r>
            <a:r>
              <a:rPr lang="cs-CZ" sz="2000" dirty="0">
                <a:sym typeface="Wingdings" panose="05000000000000000000" pitchFamily="2" charset="2"/>
              </a:rPr>
              <a:t> </a:t>
            </a:r>
            <a:r>
              <a:rPr lang="cs-CZ" sz="2000" dirty="0" err="1">
                <a:sym typeface="Wingdings" panose="05000000000000000000" pitchFamily="2" charset="2"/>
              </a:rPr>
              <a:t>periods</a:t>
            </a:r>
            <a:endParaRPr lang="cs-CZ" sz="2000" dirty="0">
              <a:sym typeface="Wingdings" panose="05000000000000000000" pitchFamily="2" charset="2"/>
            </a:endParaRPr>
          </a:p>
          <a:p>
            <a:r>
              <a:rPr lang="cs-CZ" sz="2400" dirty="0" err="1">
                <a:sym typeface="Wingdings" panose="05000000000000000000" pitchFamily="2" charset="2"/>
              </a:rPr>
              <a:t>Firm</a:t>
            </a:r>
            <a:r>
              <a:rPr lang="cs-CZ" sz="2400" dirty="0">
                <a:sym typeface="Wingdings" panose="05000000000000000000" pitchFamily="2" charset="2"/>
              </a:rPr>
              <a:t> co-</a:t>
            </a:r>
            <a:r>
              <a:rPr lang="cs-CZ" sz="2400" dirty="0" err="1">
                <a:sym typeface="Wingdings" panose="05000000000000000000" pitchFamily="2" charset="2"/>
              </a:rPr>
              <a:t>operates</a:t>
            </a:r>
            <a:r>
              <a:rPr lang="cs-CZ" sz="2400" dirty="0">
                <a:sym typeface="Wingdings" panose="05000000000000000000" pitchFamily="2" charset="2"/>
              </a:rPr>
              <a:t> </a:t>
            </a:r>
            <a:r>
              <a:rPr lang="cs-CZ" sz="2400">
                <a:sym typeface="Wingdings" panose="05000000000000000000" pitchFamily="2" charset="2"/>
              </a:rPr>
              <a:t>IFF V</a:t>
            </a:r>
            <a:r>
              <a:rPr lang="cs-CZ" sz="2400" baseline="30000">
                <a:sym typeface="Wingdings" panose="05000000000000000000" pitchFamily="2" charset="2"/>
              </a:rPr>
              <a:t>H </a:t>
            </a:r>
            <a:r>
              <a:rPr lang="cs-CZ" sz="2400">
                <a:sym typeface="Wingdings" panose="05000000000000000000" pitchFamily="2" charset="2"/>
              </a:rPr>
              <a:t>+</a:t>
            </a:r>
            <a:r>
              <a:rPr lang="cs-CZ" sz="2400" dirty="0">
                <a:sym typeface="Wingdings" panose="05000000000000000000" pitchFamily="2" charset="2"/>
              </a:rPr>
              <a:t>∑</a:t>
            </a:r>
            <a:r>
              <a:rPr lang="el-GR" sz="2400">
                <a:sym typeface="Wingdings" panose="05000000000000000000" pitchFamily="2" charset="2"/>
              </a:rPr>
              <a:t>δ</a:t>
            </a:r>
            <a:r>
              <a:rPr lang="cs-CZ" sz="2400" baseline="30000">
                <a:sym typeface="Wingdings" panose="05000000000000000000" pitchFamily="2" charset="2"/>
              </a:rPr>
              <a:t>t</a:t>
            </a:r>
            <a:r>
              <a:rPr lang="cs-CZ" sz="2400">
                <a:sym typeface="Wingdings" panose="05000000000000000000" pitchFamily="2" charset="2"/>
              </a:rPr>
              <a:t>V</a:t>
            </a:r>
            <a:r>
              <a:rPr lang="cs-CZ" sz="2400" baseline="30000">
                <a:sym typeface="Wingdings" panose="05000000000000000000" pitchFamily="2" charset="2"/>
              </a:rPr>
              <a:t>L</a:t>
            </a:r>
            <a:r>
              <a:rPr lang="cs-CZ" sz="2400">
                <a:sym typeface="Wingdings" panose="05000000000000000000" pitchFamily="2" charset="2"/>
              </a:rPr>
              <a:t> </a:t>
            </a:r>
            <a:r>
              <a:rPr lang="cs-CZ" sz="2400" dirty="0">
                <a:sym typeface="Wingdings" panose="05000000000000000000" pitchFamily="2" charset="2"/>
              </a:rPr>
              <a:t>≤ ∑</a:t>
            </a:r>
            <a:r>
              <a:rPr lang="el-GR" sz="2400" dirty="0">
                <a:sym typeface="Wingdings" panose="05000000000000000000" pitchFamily="2" charset="2"/>
              </a:rPr>
              <a:t>δ</a:t>
            </a:r>
            <a:r>
              <a:rPr lang="cs-CZ" sz="2400" baseline="30000">
                <a:sym typeface="Wingdings" panose="05000000000000000000" pitchFamily="2" charset="2"/>
              </a:rPr>
              <a:t>t</a:t>
            </a:r>
            <a:r>
              <a:rPr lang="cs-CZ" sz="2400">
                <a:sym typeface="Wingdings" panose="05000000000000000000" pitchFamily="2" charset="2"/>
              </a:rPr>
              <a:t>(V</a:t>
            </a:r>
            <a:r>
              <a:rPr lang="cs-CZ" sz="2400" baseline="30000">
                <a:sym typeface="Wingdings" panose="05000000000000000000" pitchFamily="2" charset="2"/>
              </a:rPr>
              <a:t>H </a:t>
            </a:r>
            <a:r>
              <a:rPr lang="cs-CZ" sz="2400">
                <a:sym typeface="Wingdings" panose="05000000000000000000" pitchFamily="2" charset="2"/>
              </a:rPr>
              <a:t>-</a:t>
            </a:r>
            <a:r>
              <a:rPr lang="cs-CZ" sz="2400" dirty="0">
                <a:sym typeface="Wingdings" panose="05000000000000000000" pitchFamily="2" charset="2"/>
              </a:rPr>
              <a:t>c)</a:t>
            </a:r>
          </a:p>
          <a:p>
            <a:endParaRPr lang="cs-CZ" sz="2400" dirty="0">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cs-CZ" dirty="0" err="1"/>
              <a:t>Solution</a:t>
            </a:r>
            <a:r>
              <a:rPr lang="cs-CZ" dirty="0"/>
              <a:t>: </a:t>
            </a:r>
            <a:r>
              <a:rPr lang="en-US" dirty="0"/>
              <a:t>Branding and reputation</a:t>
            </a:r>
          </a:p>
        </p:txBody>
      </p:sp>
    </p:spTree>
    <p:extLst>
      <p:ext uri="{BB962C8B-B14F-4D97-AF65-F5344CB8AC3E}">
        <p14:creationId xmlns:p14="http://schemas.microsoft.com/office/powerpoint/2010/main" val="7564046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27383" y="1474378"/>
            <a:ext cx="11509513" cy="4722249"/>
          </a:xfrm>
        </p:spPr>
        <p:txBody>
          <a:bodyPr>
            <a:noAutofit/>
          </a:bodyPr>
          <a:lstStyle/>
          <a:p>
            <a:r>
              <a:rPr lang="cs-CZ" sz="2400" dirty="0" err="1">
                <a:sym typeface="Wingdings" panose="05000000000000000000" pitchFamily="2" charset="2"/>
              </a:rPr>
              <a:t>For</a:t>
            </a:r>
            <a:r>
              <a:rPr lang="cs-CZ" sz="2400" dirty="0">
                <a:sym typeface="Wingdings" panose="05000000000000000000" pitchFamily="2" charset="2"/>
              </a:rPr>
              <a:t> </a:t>
            </a:r>
            <a:r>
              <a:rPr lang="cs-CZ" sz="2400" dirty="0" err="1">
                <a:sym typeface="Wingdings" panose="05000000000000000000" pitchFamily="2" charset="2"/>
              </a:rPr>
              <a:t>simplicity</a:t>
            </a:r>
            <a:r>
              <a:rPr lang="cs-CZ" sz="2400" dirty="0">
                <a:sym typeface="Wingdings" panose="05000000000000000000" pitchFamily="2" charset="2"/>
              </a:rPr>
              <a:t> </a:t>
            </a:r>
            <a:r>
              <a:rPr lang="cs-CZ" sz="2400" dirty="0" err="1">
                <a:sym typeface="Wingdings" panose="05000000000000000000" pitchFamily="2" charset="2"/>
              </a:rPr>
              <a:t>assume</a:t>
            </a:r>
            <a:r>
              <a:rPr lang="cs-CZ" sz="2400" dirty="0">
                <a:sym typeface="Wingdings" panose="05000000000000000000" pitchFamily="2" charset="2"/>
              </a:rPr>
              <a:t> V</a:t>
            </a:r>
            <a:r>
              <a:rPr lang="cs-CZ" sz="2400" baseline="30000" dirty="0">
                <a:sym typeface="Wingdings" panose="05000000000000000000" pitchFamily="2" charset="2"/>
              </a:rPr>
              <a:t>L </a:t>
            </a:r>
            <a:r>
              <a:rPr lang="cs-CZ" sz="2400" dirty="0">
                <a:sym typeface="Wingdings" panose="05000000000000000000" pitchFamily="2" charset="2"/>
              </a:rPr>
              <a:t>=0</a:t>
            </a:r>
          </a:p>
          <a:p>
            <a:r>
              <a:rPr lang="cs-CZ" sz="2400" dirty="0" err="1">
                <a:sym typeface="Wingdings" panose="05000000000000000000" pitchFamily="2" charset="2"/>
              </a:rPr>
              <a:t>Then</a:t>
            </a:r>
            <a:r>
              <a:rPr lang="cs-CZ" sz="2400" dirty="0">
                <a:sym typeface="Wingdings" panose="05000000000000000000" pitchFamily="2" charset="2"/>
              </a:rPr>
              <a:t> </a:t>
            </a:r>
            <a:r>
              <a:rPr lang="cs-CZ" sz="2400" dirty="0" err="1">
                <a:sym typeface="Wingdings" panose="05000000000000000000" pitchFamily="2" charset="2"/>
              </a:rPr>
              <a:t>firm</a:t>
            </a:r>
            <a:r>
              <a:rPr lang="cs-CZ" sz="2400" dirty="0">
                <a:sym typeface="Wingdings" panose="05000000000000000000" pitchFamily="2" charset="2"/>
              </a:rPr>
              <a:t> co-</a:t>
            </a:r>
            <a:r>
              <a:rPr lang="cs-CZ" sz="2400" dirty="0" err="1">
                <a:sym typeface="Wingdings" panose="05000000000000000000" pitchFamily="2" charset="2"/>
              </a:rPr>
              <a:t>operates</a:t>
            </a:r>
            <a:r>
              <a:rPr lang="cs-CZ" sz="2400" dirty="0">
                <a:sym typeface="Wingdings" panose="05000000000000000000" pitchFamily="2" charset="2"/>
              </a:rPr>
              <a:t> IFF V</a:t>
            </a:r>
            <a:r>
              <a:rPr lang="cs-CZ" sz="2400" baseline="30000" dirty="0">
                <a:sym typeface="Wingdings" panose="05000000000000000000" pitchFamily="2" charset="2"/>
              </a:rPr>
              <a:t>H </a:t>
            </a:r>
            <a:r>
              <a:rPr lang="cs-CZ" sz="2400" dirty="0">
                <a:sym typeface="Wingdings" panose="05000000000000000000" pitchFamily="2" charset="2"/>
              </a:rPr>
              <a:t>≤ (V</a:t>
            </a:r>
            <a:r>
              <a:rPr lang="cs-CZ" sz="2400" baseline="30000" dirty="0">
                <a:sym typeface="Wingdings" panose="05000000000000000000" pitchFamily="2" charset="2"/>
              </a:rPr>
              <a:t>H</a:t>
            </a:r>
            <a:r>
              <a:rPr lang="cs-CZ" sz="2400" dirty="0">
                <a:sym typeface="Wingdings" panose="05000000000000000000" pitchFamily="2" charset="2"/>
              </a:rPr>
              <a:t>-c) / (1-</a:t>
            </a:r>
            <a:r>
              <a:rPr lang="el-GR" sz="2400" dirty="0">
                <a:sym typeface="Wingdings" panose="05000000000000000000" pitchFamily="2" charset="2"/>
              </a:rPr>
              <a:t>δ</a:t>
            </a:r>
            <a:r>
              <a:rPr lang="cs-CZ" sz="2400" dirty="0">
                <a:sym typeface="Wingdings" panose="05000000000000000000" pitchFamily="2" charset="2"/>
              </a:rPr>
              <a:t>)  </a:t>
            </a:r>
            <a:r>
              <a:rPr lang="el-GR" sz="2400" dirty="0">
                <a:sym typeface="Wingdings" panose="05000000000000000000" pitchFamily="2" charset="2"/>
              </a:rPr>
              <a:t>δ</a:t>
            </a:r>
            <a:r>
              <a:rPr lang="cs-CZ" sz="2400" dirty="0">
                <a:sym typeface="Wingdings" panose="05000000000000000000" pitchFamily="2" charset="2"/>
              </a:rPr>
              <a:t> </a:t>
            </a:r>
            <a:r>
              <a:rPr lang="el-GR" sz="2400" dirty="0">
                <a:sym typeface="Wingdings" panose="05000000000000000000" pitchFamily="2" charset="2"/>
              </a:rPr>
              <a:t>≥</a:t>
            </a:r>
            <a:r>
              <a:rPr lang="cs-CZ" sz="2400" dirty="0">
                <a:sym typeface="Wingdings" panose="05000000000000000000" pitchFamily="2" charset="2"/>
              </a:rPr>
              <a:t> c/ V</a:t>
            </a:r>
            <a:r>
              <a:rPr lang="cs-CZ" sz="2400" baseline="30000" dirty="0">
                <a:sym typeface="Wingdings" panose="05000000000000000000" pitchFamily="2" charset="2"/>
              </a:rPr>
              <a:t>H</a:t>
            </a:r>
          </a:p>
          <a:p>
            <a:pPr marL="0" indent="0">
              <a:buNone/>
            </a:pPr>
            <a:r>
              <a:rPr lang="cs-CZ" sz="2400" dirty="0">
                <a:sym typeface="Wingdings" panose="05000000000000000000" pitchFamily="2" charset="2"/>
              </a:rPr>
              <a:t>    Co-</a:t>
            </a:r>
            <a:r>
              <a:rPr lang="cs-CZ" sz="2400" dirty="0" err="1">
                <a:sym typeface="Wingdings" panose="05000000000000000000" pitchFamily="2" charset="2"/>
              </a:rPr>
              <a:t>operation</a:t>
            </a:r>
            <a:r>
              <a:rPr lang="cs-CZ" sz="2400" dirty="0">
                <a:sym typeface="Wingdings" panose="05000000000000000000" pitchFamily="2" charset="2"/>
              </a:rPr>
              <a:t> </a:t>
            </a:r>
            <a:r>
              <a:rPr lang="cs-CZ" sz="2400" dirty="0" err="1">
                <a:sym typeface="Wingdings" panose="05000000000000000000" pitchFamily="2" charset="2"/>
              </a:rPr>
              <a:t>if</a:t>
            </a:r>
            <a:r>
              <a:rPr lang="cs-CZ" sz="2400" dirty="0">
                <a:sym typeface="Wingdings" panose="05000000000000000000" pitchFamily="2" charset="2"/>
              </a:rPr>
              <a:t> </a:t>
            </a:r>
            <a:r>
              <a:rPr lang="cs-CZ" sz="2400" dirty="0" err="1">
                <a:sym typeface="Wingdings" panose="05000000000000000000" pitchFamily="2" charset="2"/>
              </a:rPr>
              <a:t>firm</a:t>
            </a:r>
            <a:r>
              <a:rPr lang="cs-CZ" sz="2400" dirty="0">
                <a:sym typeface="Wingdings" panose="05000000000000000000" pitchFamily="2" charset="2"/>
              </a:rPr>
              <a:t> </a:t>
            </a:r>
            <a:r>
              <a:rPr lang="cs-CZ" sz="2400" dirty="0" err="1">
                <a:sym typeface="Wingdings" panose="05000000000000000000" pitchFamily="2" charset="2"/>
              </a:rPr>
              <a:t>sufficiently</a:t>
            </a:r>
            <a:r>
              <a:rPr lang="cs-CZ" sz="2400" dirty="0">
                <a:sym typeface="Wingdings" panose="05000000000000000000" pitchFamily="2" charset="2"/>
              </a:rPr>
              <a:t> </a:t>
            </a:r>
            <a:r>
              <a:rPr lang="cs-CZ" sz="2400" dirty="0" err="1">
                <a:sym typeface="Wingdings" panose="05000000000000000000" pitchFamily="2" charset="2"/>
              </a:rPr>
              <a:t>patient</a:t>
            </a:r>
            <a:endParaRPr lang="cs-CZ" sz="2400" dirty="0">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cs-CZ" dirty="0" err="1"/>
              <a:t>Solution</a:t>
            </a:r>
            <a:r>
              <a:rPr lang="cs-CZ" dirty="0"/>
              <a:t>: </a:t>
            </a:r>
            <a:r>
              <a:rPr lang="en-US" dirty="0"/>
              <a:t>Branding and reputation</a:t>
            </a:r>
          </a:p>
        </p:txBody>
      </p:sp>
    </p:spTree>
    <p:extLst>
      <p:ext uri="{BB962C8B-B14F-4D97-AF65-F5344CB8AC3E}">
        <p14:creationId xmlns:p14="http://schemas.microsoft.com/office/powerpoint/2010/main" val="32382323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r>
              <a:rPr lang="cs-CZ"/>
              <a:t>Exercise: </a:t>
            </a:r>
            <a:r>
              <a:rPr lang="cs-CZ" dirty="0" err="1"/>
              <a:t>Branding</a:t>
            </a:r>
            <a:r>
              <a:rPr lang="cs-CZ" dirty="0"/>
              <a:t> and </a:t>
            </a:r>
            <a:r>
              <a:rPr lang="cs-CZ" dirty="0" err="1"/>
              <a:t>reputation</a:t>
            </a:r>
            <a:endParaRPr lang="cs-CZ" dirty="0"/>
          </a:p>
        </p:txBody>
      </p:sp>
      <p:sp>
        <p:nvSpPr>
          <p:cNvPr id="4" name="Content Placeholder 2">
            <a:extLst>
              <a:ext uri="{FF2B5EF4-FFF2-40B4-BE49-F238E27FC236}">
                <a16:creationId xmlns:a16="http://schemas.microsoft.com/office/drawing/2014/main" id="{8850537F-CA32-4E82-A5F9-41192938A9A8}"/>
              </a:ext>
            </a:extLst>
          </p:cNvPr>
          <p:cNvSpPr>
            <a:spLocks noGrp="1"/>
          </p:cNvSpPr>
          <p:nvPr>
            <p:ph idx="1"/>
          </p:nvPr>
        </p:nvSpPr>
        <p:spPr>
          <a:xfrm>
            <a:off x="838200" y="1474378"/>
            <a:ext cx="10084904" cy="4722250"/>
          </a:xfrm>
        </p:spPr>
        <p:txBody>
          <a:bodyPr>
            <a:noAutofit/>
          </a:bodyPr>
          <a:lstStyle/>
          <a:p>
            <a:r>
              <a:rPr lang="cs-CZ" sz="2200" dirty="0">
                <a:sym typeface="Wingdings" panose="05000000000000000000" pitchFamily="2" charset="2"/>
              </a:rPr>
              <a:t>A restaurant </a:t>
            </a:r>
            <a:r>
              <a:rPr lang="cs-CZ" sz="2200" dirty="0" err="1">
                <a:sym typeface="Wingdings" panose="05000000000000000000" pitchFamily="2" charset="2"/>
              </a:rPr>
              <a:t>is</a:t>
            </a:r>
            <a:r>
              <a:rPr lang="cs-CZ" sz="2200" dirty="0">
                <a:sym typeface="Wingdings" panose="05000000000000000000" pitchFamily="2" charset="2"/>
              </a:rPr>
              <a:t> </a:t>
            </a:r>
            <a:r>
              <a:rPr lang="cs-CZ" sz="2200" dirty="0" err="1">
                <a:sym typeface="Wingdings" panose="05000000000000000000" pitchFamily="2" charset="2"/>
              </a:rPr>
              <a:t>deciding</a:t>
            </a:r>
            <a:r>
              <a:rPr lang="cs-CZ" sz="2200" dirty="0">
                <a:sym typeface="Wingdings" panose="05000000000000000000" pitchFamily="2" charset="2"/>
              </a:rPr>
              <a:t> </a:t>
            </a:r>
            <a:r>
              <a:rPr lang="cs-CZ" sz="2200" dirty="0" err="1">
                <a:sym typeface="Wingdings" panose="05000000000000000000" pitchFamily="2" charset="2"/>
              </a:rPr>
              <a:t>whether</a:t>
            </a:r>
            <a:r>
              <a:rPr lang="cs-CZ" sz="2200" dirty="0">
                <a:sym typeface="Wingdings" panose="05000000000000000000" pitchFamily="2" charset="2"/>
              </a:rPr>
              <a:t> to </a:t>
            </a:r>
            <a:r>
              <a:rPr lang="cs-CZ" sz="2200" dirty="0" err="1">
                <a:sym typeface="Wingdings" panose="05000000000000000000" pitchFamily="2" charset="2"/>
              </a:rPr>
              <a:t>offer</a:t>
            </a:r>
            <a:r>
              <a:rPr lang="cs-CZ" sz="2200" dirty="0">
                <a:sym typeface="Wingdings" panose="05000000000000000000" pitchFamily="2" charset="2"/>
              </a:rPr>
              <a:t> </a:t>
            </a:r>
            <a:r>
              <a:rPr lang="cs-CZ" sz="2200" dirty="0" err="1">
                <a:sym typeface="Wingdings" panose="05000000000000000000" pitchFamily="2" charset="2"/>
              </a:rPr>
              <a:t>high-quality</a:t>
            </a:r>
            <a:r>
              <a:rPr lang="cs-CZ" sz="2200" dirty="0">
                <a:sym typeface="Wingdings" panose="05000000000000000000" pitchFamily="2" charset="2"/>
              </a:rPr>
              <a:t> </a:t>
            </a:r>
            <a:r>
              <a:rPr lang="cs-CZ" sz="2200" dirty="0" err="1">
                <a:sym typeface="Wingdings" panose="05000000000000000000" pitchFamily="2" charset="2"/>
              </a:rPr>
              <a:t>or</a:t>
            </a:r>
            <a:r>
              <a:rPr lang="cs-CZ" sz="2200" dirty="0">
                <a:sym typeface="Wingdings" panose="05000000000000000000" pitchFamily="2" charset="2"/>
              </a:rPr>
              <a:t> </a:t>
            </a:r>
            <a:r>
              <a:rPr lang="cs-CZ" sz="2200" dirty="0" err="1">
                <a:sym typeface="Wingdings" panose="05000000000000000000" pitchFamily="2" charset="2"/>
              </a:rPr>
              <a:t>low-quality</a:t>
            </a:r>
            <a:r>
              <a:rPr lang="cs-CZ" sz="2200" dirty="0">
                <a:sym typeface="Wingdings" panose="05000000000000000000" pitchFamily="2" charset="2"/>
              </a:rPr>
              <a:t> </a:t>
            </a:r>
            <a:r>
              <a:rPr lang="cs-CZ" sz="2200" dirty="0" err="1">
                <a:sym typeface="Wingdings" panose="05000000000000000000" pitchFamily="2" charset="2"/>
              </a:rPr>
              <a:t>meals</a:t>
            </a:r>
            <a:endParaRPr lang="cs-CZ" sz="2200" dirty="0">
              <a:sym typeface="Wingdings" panose="05000000000000000000" pitchFamily="2" charset="2"/>
            </a:endParaRPr>
          </a:p>
          <a:p>
            <a:r>
              <a:rPr lang="cs-CZ" sz="2200" dirty="0" err="1">
                <a:sym typeface="Wingdings" panose="05000000000000000000" pitchFamily="2" charset="2"/>
              </a:rPr>
              <a:t>Customers</a:t>
            </a:r>
            <a:r>
              <a:rPr lang="cs-CZ" sz="2200" dirty="0">
                <a:sym typeface="Wingdings" panose="05000000000000000000" pitchFamily="2" charset="2"/>
              </a:rPr>
              <a:t> </a:t>
            </a:r>
            <a:r>
              <a:rPr lang="cs-CZ" sz="2200" dirty="0" err="1">
                <a:sym typeface="Wingdings" panose="05000000000000000000" pitchFamily="2" charset="2"/>
              </a:rPr>
              <a:t>value</a:t>
            </a:r>
            <a:r>
              <a:rPr lang="cs-CZ" sz="2200" dirty="0">
                <a:sym typeface="Wingdings" panose="05000000000000000000" pitchFamily="2" charset="2"/>
              </a:rPr>
              <a:t> a </a:t>
            </a:r>
            <a:r>
              <a:rPr lang="cs-CZ" sz="2200" dirty="0" err="1">
                <a:sym typeface="Wingdings" panose="05000000000000000000" pitchFamily="2" charset="2"/>
              </a:rPr>
              <a:t>high-quality</a:t>
            </a:r>
            <a:r>
              <a:rPr lang="cs-CZ" sz="2200" dirty="0">
                <a:sym typeface="Wingdings" panose="05000000000000000000" pitchFamily="2" charset="2"/>
              </a:rPr>
              <a:t> </a:t>
            </a:r>
            <a:r>
              <a:rPr lang="cs-CZ" sz="2200" dirty="0" err="1">
                <a:sym typeface="Wingdings" panose="05000000000000000000" pitchFamily="2" charset="2"/>
              </a:rPr>
              <a:t>meal</a:t>
            </a:r>
            <a:r>
              <a:rPr lang="cs-CZ" sz="2200" dirty="0">
                <a:sym typeface="Wingdings" panose="05000000000000000000" pitchFamily="2" charset="2"/>
              </a:rPr>
              <a:t> </a:t>
            </a:r>
            <a:r>
              <a:rPr lang="cs-CZ" sz="2200" dirty="0" err="1">
                <a:sym typeface="Wingdings" panose="05000000000000000000" pitchFamily="2" charset="2"/>
              </a:rPr>
              <a:t>at</a:t>
            </a:r>
            <a:r>
              <a:rPr lang="cs-CZ" sz="2200" dirty="0">
                <a:sym typeface="Wingdings" panose="05000000000000000000" pitchFamily="2" charset="2"/>
              </a:rPr>
              <a:t> 200 </a:t>
            </a:r>
            <a:r>
              <a:rPr lang="cs-CZ" sz="2200" dirty="0" err="1">
                <a:sym typeface="Wingdings" panose="05000000000000000000" pitchFamily="2" charset="2"/>
              </a:rPr>
              <a:t>czk</a:t>
            </a:r>
            <a:r>
              <a:rPr lang="cs-CZ" sz="2200" dirty="0">
                <a:sym typeface="Wingdings" panose="05000000000000000000" pitchFamily="2" charset="2"/>
              </a:rPr>
              <a:t> and a </a:t>
            </a:r>
            <a:r>
              <a:rPr lang="cs-CZ" sz="2200" dirty="0" err="1">
                <a:sym typeface="Wingdings" panose="05000000000000000000" pitchFamily="2" charset="2"/>
              </a:rPr>
              <a:t>low-quality</a:t>
            </a:r>
            <a:r>
              <a:rPr lang="cs-CZ" sz="2200" dirty="0">
                <a:sym typeface="Wingdings" panose="05000000000000000000" pitchFamily="2" charset="2"/>
              </a:rPr>
              <a:t> </a:t>
            </a:r>
            <a:r>
              <a:rPr lang="cs-CZ" sz="2200" dirty="0" err="1">
                <a:sym typeface="Wingdings" panose="05000000000000000000" pitchFamily="2" charset="2"/>
              </a:rPr>
              <a:t>meal</a:t>
            </a:r>
            <a:r>
              <a:rPr lang="cs-CZ" sz="2200" dirty="0">
                <a:sym typeface="Wingdings" panose="05000000000000000000" pitchFamily="2" charset="2"/>
              </a:rPr>
              <a:t> </a:t>
            </a:r>
            <a:r>
              <a:rPr lang="cs-CZ" sz="2200" dirty="0" err="1">
                <a:sym typeface="Wingdings" panose="05000000000000000000" pitchFamily="2" charset="2"/>
              </a:rPr>
              <a:t>at</a:t>
            </a:r>
            <a:r>
              <a:rPr lang="cs-CZ" sz="2200" dirty="0">
                <a:sym typeface="Wingdings" panose="05000000000000000000" pitchFamily="2" charset="2"/>
              </a:rPr>
              <a:t> 100 </a:t>
            </a:r>
            <a:r>
              <a:rPr lang="cs-CZ" sz="2200" dirty="0" err="1">
                <a:sym typeface="Wingdings" panose="05000000000000000000" pitchFamily="2" charset="2"/>
              </a:rPr>
              <a:t>czk</a:t>
            </a:r>
            <a:r>
              <a:rPr lang="cs-CZ" sz="2200" dirty="0">
                <a:sym typeface="Wingdings" panose="05000000000000000000" pitchFamily="2" charset="2"/>
              </a:rPr>
              <a:t>.</a:t>
            </a:r>
          </a:p>
          <a:p>
            <a:r>
              <a:rPr lang="cs-CZ" sz="2200" dirty="0" err="1">
                <a:sym typeface="Wingdings" panose="05000000000000000000" pitchFamily="2" charset="2"/>
              </a:rPr>
              <a:t>It</a:t>
            </a:r>
            <a:r>
              <a:rPr lang="cs-CZ" sz="2200" dirty="0">
                <a:sym typeface="Wingdings" panose="05000000000000000000" pitchFamily="2" charset="2"/>
              </a:rPr>
              <a:t> </a:t>
            </a:r>
            <a:r>
              <a:rPr lang="cs-CZ" sz="2200" dirty="0" err="1">
                <a:sym typeface="Wingdings" panose="05000000000000000000" pitchFamily="2" charset="2"/>
              </a:rPr>
              <a:t>costs</a:t>
            </a:r>
            <a:r>
              <a:rPr lang="cs-CZ" sz="2200" dirty="0">
                <a:sym typeface="Wingdings" panose="05000000000000000000" pitchFamily="2" charset="2"/>
              </a:rPr>
              <a:t> the restaurant 120 </a:t>
            </a:r>
            <a:r>
              <a:rPr lang="cs-CZ" sz="2200" dirty="0" err="1">
                <a:sym typeface="Wingdings" panose="05000000000000000000" pitchFamily="2" charset="2"/>
              </a:rPr>
              <a:t>czk</a:t>
            </a:r>
            <a:r>
              <a:rPr lang="cs-CZ" sz="2200" dirty="0">
                <a:sym typeface="Wingdings" panose="05000000000000000000" pitchFamily="2" charset="2"/>
              </a:rPr>
              <a:t> to </a:t>
            </a:r>
            <a:r>
              <a:rPr lang="cs-CZ" sz="2200" dirty="0" err="1">
                <a:sym typeface="Wingdings" panose="05000000000000000000" pitchFamily="2" charset="2"/>
              </a:rPr>
              <a:t>offer</a:t>
            </a:r>
            <a:r>
              <a:rPr lang="cs-CZ" sz="2200" dirty="0">
                <a:sym typeface="Wingdings" panose="05000000000000000000" pitchFamily="2" charset="2"/>
              </a:rPr>
              <a:t> a </a:t>
            </a:r>
            <a:r>
              <a:rPr lang="cs-CZ" sz="2200" dirty="0" err="1">
                <a:sym typeface="Wingdings" panose="05000000000000000000" pitchFamily="2" charset="2"/>
              </a:rPr>
              <a:t>high-quality</a:t>
            </a:r>
            <a:r>
              <a:rPr lang="cs-CZ" sz="2200" dirty="0">
                <a:sym typeface="Wingdings" panose="05000000000000000000" pitchFamily="2" charset="2"/>
              </a:rPr>
              <a:t> </a:t>
            </a:r>
            <a:r>
              <a:rPr lang="cs-CZ" sz="2200" dirty="0" err="1">
                <a:sym typeface="Wingdings" panose="05000000000000000000" pitchFamily="2" charset="2"/>
              </a:rPr>
              <a:t>meal</a:t>
            </a:r>
            <a:r>
              <a:rPr lang="cs-CZ" sz="2200" dirty="0">
                <a:sym typeface="Wingdings" panose="05000000000000000000" pitchFamily="2" charset="2"/>
              </a:rPr>
              <a:t> and 50 </a:t>
            </a:r>
            <a:r>
              <a:rPr lang="cs-CZ" sz="2200" dirty="0" err="1">
                <a:sym typeface="Wingdings" panose="05000000000000000000" pitchFamily="2" charset="2"/>
              </a:rPr>
              <a:t>czk</a:t>
            </a:r>
            <a:r>
              <a:rPr lang="cs-CZ" sz="2200" dirty="0">
                <a:sym typeface="Wingdings" panose="05000000000000000000" pitchFamily="2" charset="2"/>
              </a:rPr>
              <a:t> to </a:t>
            </a:r>
            <a:r>
              <a:rPr lang="cs-CZ" sz="2200" dirty="0" err="1">
                <a:sym typeface="Wingdings" panose="05000000000000000000" pitchFamily="2" charset="2"/>
              </a:rPr>
              <a:t>offer</a:t>
            </a:r>
            <a:r>
              <a:rPr lang="cs-CZ" sz="2200" dirty="0">
                <a:sym typeface="Wingdings" panose="05000000000000000000" pitchFamily="2" charset="2"/>
              </a:rPr>
              <a:t> a </a:t>
            </a:r>
            <a:r>
              <a:rPr lang="cs-CZ" sz="2200" dirty="0" err="1">
                <a:sym typeface="Wingdings" panose="05000000000000000000" pitchFamily="2" charset="2"/>
              </a:rPr>
              <a:t>low-quality</a:t>
            </a:r>
            <a:r>
              <a:rPr lang="cs-CZ" sz="2200" dirty="0">
                <a:sym typeface="Wingdings" panose="05000000000000000000" pitchFamily="2" charset="2"/>
              </a:rPr>
              <a:t> </a:t>
            </a:r>
            <a:r>
              <a:rPr lang="cs-CZ" sz="2200" dirty="0" err="1">
                <a:sym typeface="Wingdings" panose="05000000000000000000" pitchFamily="2" charset="2"/>
              </a:rPr>
              <a:t>meal</a:t>
            </a:r>
            <a:r>
              <a:rPr lang="cs-CZ" sz="2200" dirty="0">
                <a:sym typeface="Wingdings" panose="05000000000000000000" pitchFamily="2" charset="2"/>
              </a:rPr>
              <a:t>.</a:t>
            </a:r>
          </a:p>
          <a:p>
            <a:r>
              <a:rPr lang="cs-CZ" sz="2200" dirty="0" err="1">
                <a:sym typeface="Wingdings" panose="05000000000000000000" pitchFamily="2" charset="2"/>
              </a:rPr>
              <a:t>There</a:t>
            </a:r>
            <a:r>
              <a:rPr lang="cs-CZ" sz="2200" dirty="0">
                <a:sym typeface="Wingdings" panose="05000000000000000000" pitchFamily="2" charset="2"/>
              </a:rPr>
              <a:t> </a:t>
            </a:r>
            <a:r>
              <a:rPr lang="cs-CZ" sz="2200" dirty="0" err="1">
                <a:sym typeface="Wingdings" panose="05000000000000000000" pitchFamily="2" charset="2"/>
              </a:rPr>
              <a:t>is</a:t>
            </a:r>
            <a:r>
              <a:rPr lang="cs-CZ" sz="2200" dirty="0">
                <a:sym typeface="Wingdings" panose="05000000000000000000" pitchFamily="2" charset="2"/>
              </a:rPr>
              <a:t> </a:t>
            </a:r>
            <a:r>
              <a:rPr lang="cs-CZ" sz="2200" dirty="0" err="1">
                <a:sym typeface="Wingdings" panose="05000000000000000000" pitchFamily="2" charset="2"/>
              </a:rPr>
              <a:t>an</a:t>
            </a:r>
            <a:r>
              <a:rPr lang="cs-CZ" sz="2200" dirty="0">
                <a:sym typeface="Wingdings" panose="05000000000000000000" pitchFamily="2" charset="2"/>
              </a:rPr>
              <a:t> </a:t>
            </a:r>
            <a:r>
              <a:rPr lang="cs-CZ" sz="2200" dirty="0" err="1">
                <a:sym typeface="Wingdings" panose="05000000000000000000" pitchFamily="2" charset="2"/>
              </a:rPr>
              <a:t>infinite</a:t>
            </a:r>
            <a:r>
              <a:rPr lang="cs-CZ" sz="2200" dirty="0">
                <a:sym typeface="Wingdings" panose="05000000000000000000" pitchFamily="2" charset="2"/>
              </a:rPr>
              <a:t> </a:t>
            </a:r>
            <a:r>
              <a:rPr lang="cs-CZ" sz="2200" dirty="0" err="1">
                <a:sym typeface="Wingdings" panose="05000000000000000000" pitchFamily="2" charset="2"/>
              </a:rPr>
              <a:t>number</a:t>
            </a:r>
            <a:r>
              <a:rPr lang="cs-CZ" sz="2200" dirty="0">
                <a:sym typeface="Wingdings" panose="05000000000000000000" pitchFamily="2" charset="2"/>
              </a:rPr>
              <a:t> of </a:t>
            </a:r>
            <a:r>
              <a:rPr lang="cs-CZ" sz="2200" dirty="0" err="1">
                <a:sym typeface="Wingdings" panose="05000000000000000000" pitchFamily="2" charset="2"/>
              </a:rPr>
              <a:t>periods</a:t>
            </a:r>
            <a:r>
              <a:rPr lang="cs-CZ" sz="2200" dirty="0">
                <a:sym typeface="Wingdings" panose="05000000000000000000" pitchFamily="2" charset="2"/>
              </a:rPr>
              <a:t>. In </a:t>
            </a:r>
            <a:r>
              <a:rPr lang="cs-CZ" sz="2200" dirty="0" err="1">
                <a:sym typeface="Wingdings" panose="05000000000000000000" pitchFamily="2" charset="2"/>
              </a:rPr>
              <a:t>each</a:t>
            </a:r>
            <a:r>
              <a:rPr lang="cs-CZ" sz="2200" dirty="0">
                <a:sym typeface="Wingdings" panose="05000000000000000000" pitchFamily="2" charset="2"/>
              </a:rPr>
              <a:t> period, the restaurant </a:t>
            </a:r>
            <a:r>
              <a:rPr lang="cs-CZ" sz="2200" dirty="0" err="1">
                <a:sym typeface="Wingdings" panose="05000000000000000000" pitchFamily="2" charset="2"/>
              </a:rPr>
              <a:t>offers</a:t>
            </a:r>
            <a:r>
              <a:rPr lang="cs-CZ" sz="2200" dirty="0">
                <a:sym typeface="Wingdings" panose="05000000000000000000" pitchFamily="2" charset="2"/>
              </a:rPr>
              <a:t> </a:t>
            </a:r>
            <a:r>
              <a:rPr lang="cs-CZ" sz="2200" dirty="0" err="1">
                <a:sym typeface="Wingdings" panose="05000000000000000000" pitchFamily="2" charset="2"/>
              </a:rPr>
              <a:t>one</a:t>
            </a:r>
            <a:r>
              <a:rPr lang="cs-CZ" sz="2200" dirty="0">
                <a:sym typeface="Wingdings" panose="05000000000000000000" pitchFamily="2" charset="2"/>
              </a:rPr>
              <a:t> (</a:t>
            </a:r>
            <a:r>
              <a:rPr lang="cs-CZ" sz="2200" dirty="0" err="1">
                <a:sym typeface="Wingdings" panose="05000000000000000000" pitchFamily="2" charset="2"/>
              </a:rPr>
              <a:t>or</a:t>
            </a:r>
            <a:r>
              <a:rPr lang="cs-CZ" sz="2200" dirty="0">
                <a:sym typeface="Wingdings" panose="05000000000000000000" pitchFamily="2" charset="2"/>
              </a:rPr>
              <a:t> no) type of </a:t>
            </a:r>
            <a:r>
              <a:rPr lang="cs-CZ" sz="2200" dirty="0" err="1">
                <a:sym typeface="Wingdings" panose="05000000000000000000" pitchFamily="2" charset="2"/>
              </a:rPr>
              <a:t>meal</a:t>
            </a:r>
            <a:r>
              <a:rPr lang="cs-CZ" sz="2200" dirty="0">
                <a:sym typeface="Wingdings" panose="05000000000000000000" pitchFamily="2" charset="2"/>
              </a:rPr>
              <a:t> </a:t>
            </a:r>
            <a:r>
              <a:rPr lang="cs-CZ" sz="2200" dirty="0" err="1">
                <a:sym typeface="Wingdings" panose="05000000000000000000" pitchFamily="2" charset="2"/>
              </a:rPr>
              <a:t>at</a:t>
            </a:r>
            <a:r>
              <a:rPr lang="cs-CZ" sz="2200" dirty="0">
                <a:sym typeface="Wingdings" panose="05000000000000000000" pitchFamily="2" charset="2"/>
              </a:rPr>
              <a:t> </a:t>
            </a:r>
            <a:r>
              <a:rPr lang="cs-CZ" sz="2200" dirty="0" err="1">
                <a:sym typeface="Wingdings" panose="05000000000000000000" pitchFamily="2" charset="2"/>
              </a:rPr>
              <a:t>some</a:t>
            </a:r>
            <a:r>
              <a:rPr lang="cs-CZ" sz="2200" dirty="0">
                <a:sym typeface="Wingdings" panose="05000000000000000000" pitchFamily="2" charset="2"/>
              </a:rPr>
              <a:t> </a:t>
            </a:r>
            <a:r>
              <a:rPr lang="cs-CZ" sz="2200" dirty="0" err="1">
                <a:sym typeface="Wingdings" panose="05000000000000000000" pitchFamily="2" charset="2"/>
              </a:rPr>
              <a:t>price</a:t>
            </a:r>
            <a:r>
              <a:rPr lang="cs-CZ" sz="2200" dirty="0">
                <a:sym typeface="Wingdings" panose="05000000000000000000" pitchFamily="2" charset="2"/>
              </a:rPr>
              <a:t> p and the </a:t>
            </a:r>
            <a:r>
              <a:rPr lang="cs-CZ" sz="2200" dirty="0" err="1">
                <a:sym typeface="Wingdings" panose="05000000000000000000" pitchFamily="2" charset="2"/>
              </a:rPr>
              <a:t>customers</a:t>
            </a:r>
            <a:r>
              <a:rPr lang="cs-CZ" sz="2200" dirty="0">
                <a:sym typeface="Wingdings" panose="05000000000000000000" pitchFamily="2" charset="2"/>
              </a:rPr>
              <a:t> </a:t>
            </a:r>
            <a:r>
              <a:rPr lang="cs-CZ" sz="2200" dirty="0" err="1">
                <a:sym typeface="Wingdings" panose="05000000000000000000" pitchFamily="2" charset="2"/>
              </a:rPr>
              <a:t>either</a:t>
            </a:r>
            <a:r>
              <a:rPr lang="cs-CZ" sz="2200" dirty="0">
                <a:sym typeface="Wingdings" panose="05000000000000000000" pitchFamily="2" charset="2"/>
              </a:rPr>
              <a:t> </a:t>
            </a:r>
            <a:r>
              <a:rPr lang="cs-CZ" sz="2200" dirty="0" err="1">
                <a:sym typeface="Wingdings" panose="05000000000000000000" pitchFamily="2" charset="2"/>
              </a:rPr>
              <a:t>buy</a:t>
            </a:r>
            <a:r>
              <a:rPr lang="cs-CZ" sz="2200" dirty="0">
                <a:sym typeface="Wingdings" panose="05000000000000000000" pitchFamily="2" charset="2"/>
              </a:rPr>
              <a:t> </a:t>
            </a:r>
            <a:r>
              <a:rPr lang="cs-CZ" sz="2200" dirty="0" err="1">
                <a:sym typeface="Wingdings" panose="05000000000000000000" pitchFamily="2" charset="2"/>
              </a:rPr>
              <a:t>it</a:t>
            </a:r>
            <a:r>
              <a:rPr lang="cs-CZ" sz="2200" dirty="0">
                <a:sym typeface="Wingdings" panose="05000000000000000000" pitchFamily="2" charset="2"/>
              </a:rPr>
              <a:t> </a:t>
            </a:r>
            <a:r>
              <a:rPr lang="cs-CZ" sz="2200" dirty="0" err="1">
                <a:sym typeface="Wingdings" panose="05000000000000000000" pitchFamily="2" charset="2"/>
              </a:rPr>
              <a:t>or</a:t>
            </a:r>
            <a:r>
              <a:rPr lang="cs-CZ" sz="2200" dirty="0">
                <a:sym typeface="Wingdings" panose="05000000000000000000" pitchFamily="2" charset="2"/>
              </a:rPr>
              <a:t> not.</a:t>
            </a:r>
          </a:p>
          <a:p>
            <a:r>
              <a:rPr lang="cs-CZ" sz="2200" dirty="0">
                <a:sym typeface="Wingdings" panose="05000000000000000000" pitchFamily="2" charset="2"/>
              </a:rPr>
              <a:t>The restaurant has a </a:t>
            </a:r>
            <a:r>
              <a:rPr lang="cs-CZ" sz="2200" dirty="0" err="1">
                <a:sym typeface="Wingdings" panose="05000000000000000000" pitchFamily="2" charset="2"/>
              </a:rPr>
              <a:t>discount</a:t>
            </a:r>
            <a:r>
              <a:rPr lang="cs-CZ" sz="2200" dirty="0">
                <a:sym typeface="Wingdings" panose="05000000000000000000" pitchFamily="2" charset="2"/>
              </a:rPr>
              <a:t> </a:t>
            </a:r>
            <a:r>
              <a:rPr lang="cs-CZ" sz="2200" dirty="0" err="1">
                <a:sym typeface="Wingdings" panose="05000000000000000000" pitchFamily="2" charset="2"/>
              </a:rPr>
              <a:t>factor</a:t>
            </a:r>
            <a:r>
              <a:rPr lang="cs-CZ" sz="2200" dirty="0">
                <a:sym typeface="Wingdings" panose="05000000000000000000" pitchFamily="2" charset="2"/>
              </a:rPr>
              <a:t> </a:t>
            </a:r>
            <a:r>
              <a:rPr lang="el-GR" sz="2200" dirty="0">
                <a:sym typeface="Wingdings" panose="05000000000000000000" pitchFamily="2" charset="2"/>
              </a:rPr>
              <a:t>δ</a:t>
            </a:r>
            <a:r>
              <a:rPr lang="cs-CZ" sz="2200" dirty="0">
                <a:sym typeface="Wingdings" panose="05000000000000000000" pitchFamily="2" charset="2"/>
              </a:rPr>
              <a:t>=0.9.</a:t>
            </a:r>
          </a:p>
          <a:p>
            <a:pPr marL="457200" indent="-457200">
              <a:buFont typeface="+mj-lt"/>
              <a:buAutoNum type="arabicPeriod"/>
            </a:pPr>
            <a:r>
              <a:rPr lang="cs-CZ" sz="2200" dirty="0" err="1">
                <a:sym typeface="Wingdings" panose="05000000000000000000" pitchFamily="2" charset="2"/>
              </a:rPr>
              <a:t>What</a:t>
            </a:r>
            <a:r>
              <a:rPr lang="cs-CZ" sz="2200" dirty="0">
                <a:sym typeface="Wingdings" panose="05000000000000000000" pitchFamily="2" charset="2"/>
              </a:rPr>
              <a:t> </a:t>
            </a:r>
            <a:r>
              <a:rPr lang="cs-CZ" sz="2200" dirty="0" err="1">
                <a:sym typeface="Wingdings" panose="05000000000000000000" pitchFamily="2" charset="2"/>
              </a:rPr>
              <a:t>quality</a:t>
            </a:r>
            <a:r>
              <a:rPr lang="cs-CZ" sz="2200" dirty="0">
                <a:sym typeface="Wingdings" panose="05000000000000000000" pitchFamily="2" charset="2"/>
              </a:rPr>
              <a:t> and </a:t>
            </a:r>
            <a:r>
              <a:rPr lang="cs-CZ" sz="2200" dirty="0" err="1">
                <a:sym typeface="Wingdings" panose="05000000000000000000" pitchFamily="2" charset="2"/>
              </a:rPr>
              <a:t>price</a:t>
            </a:r>
            <a:r>
              <a:rPr lang="cs-CZ" sz="2200" dirty="0">
                <a:sym typeface="Wingdings" panose="05000000000000000000" pitchFamily="2" charset="2"/>
              </a:rPr>
              <a:t> </a:t>
            </a:r>
            <a:r>
              <a:rPr lang="cs-CZ" sz="2200" dirty="0" err="1">
                <a:sym typeface="Wingdings" panose="05000000000000000000" pitchFamily="2" charset="2"/>
              </a:rPr>
              <a:t>will</a:t>
            </a:r>
            <a:r>
              <a:rPr lang="cs-CZ" sz="2200" dirty="0">
                <a:sym typeface="Wingdings" panose="05000000000000000000" pitchFamily="2" charset="2"/>
              </a:rPr>
              <a:t> the restaurant </a:t>
            </a:r>
            <a:r>
              <a:rPr lang="cs-CZ" sz="2200" dirty="0" err="1">
                <a:sym typeface="Wingdings" panose="05000000000000000000" pitchFamily="2" charset="2"/>
              </a:rPr>
              <a:t>offer</a:t>
            </a:r>
            <a:r>
              <a:rPr lang="cs-CZ" sz="2200" dirty="0">
                <a:sym typeface="Wingdings" panose="05000000000000000000" pitchFamily="2" charset="2"/>
              </a:rPr>
              <a:t> </a:t>
            </a:r>
            <a:r>
              <a:rPr lang="cs-CZ" sz="2200" dirty="0" err="1">
                <a:sym typeface="Wingdings" panose="05000000000000000000" pitchFamily="2" charset="2"/>
              </a:rPr>
              <a:t>if</a:t>
            </a:r>
            <a:r>
              <a:rPr lang="cs-CZ" sz="2200" dirty="0">
                <a:sym typeface="Wingdings" panose="05000000000000000000" pitchFamily="2" charset="2"/>
              </a:rPr>
              <a:t> </a:t>
            </a:r>
            <a:r>
              <a:rPr lang="cs-CZ" sz="2200" dirty="0" err="1">
                <a:sym typeface="Wingdings" panose="05000000000000000000" pitchFamily="2" charset="2"/>
              </a:rPr>
              <a:t>it</a:t>
            </a:r>
            <a:r>
              <a:rPr lang="cs-CZ" sz="2200" dirty="0">
                <a:sym typeface="Wingdings" panose="05000000000000000000" pitchFamily="2" charset="2"/>
              </a:rPr>
              <a:t> </a:t>
            </a:r>
            <a:r>
              <a:rPr lang="cs-CZ" sz="2200" dirty="0" err="1">
                <a:sym typeface="Wingdings" panose="05000000000000000000" pitchFamily="2" charset="2"/>
              </a:rPr>
              <a:t>is</a:t>
            </a:r>
            <a:r>
              <a:rPr lang="cs-CZ" sz="2200" dirty="0">
                <a:sym typeface="Wingdings" panose="05000000000000000000" pitchFamily="2" charset="2"/>
              </a:rPr>
              <a:t> in a </a:t>
            </a:r>
            <a:r>
              <a:rPr lang="cs-CZ" sz="2200" dirty="0" err="1">
                <a:sym typeface="Wingdings" panose="05000000000000000000" pitchFamily="2" charset="2"/>
              </a:rPr>
              <a:t>touristy</a:t>
            </a:r>
            <a:r>
              <a:rPr lang="cs-CZ" sz="2200" dirty="0">
                <a:sym typeface="Wingdings" panose="05000000000000000000" pitchFamily="2" charset="2"/>
              </a:rPr>
              <a:t> area and </a:t>
            </a:r>
            <a:r>
              <a:rPr lang="cs-CZ" sz="2200" dirty="0" err="1">
                <a:sym typeface="Wingdings" panose="05000000000000000000" pitchFamily="2" charset="2"/>
              </a:rPr>
              <a:t>knows</a:t>
            </a:r>
            <a:r>
              <a:rPr lang="cs-CZ" sz="2200" dirty="0">
                <a:sym typeface="Wingdings" panose="05000000000000000000" pitchFamily="2" charset="2"/>
              </a:rPr>
              <a:t> </a:t>
            </a:r>
            <a:r>
              <a:rPr lang="cs-CZ" sz="2200" dirty="0" err="1">
                <a:sym typeface="Wingdings" panose="05000000000000000000" pitchFamily="2" charset="2"/>
              </a:rPr>
              <a:t>that</a:t>
            </a:r>
            <a:r>
              <a:rPr lang="cs-CZ" sz="2200" dirty="0">
                <a:sym typeface="Wingdings" panose="05000000000000000000" pitchFamily="2" charset="2"/>
              </a:rPr>
              <a:t> </a:t>
            </a:r>
            <a:r>
              <a:rPr lang="cs-CZ" sz="2200" dirty="0" err="1">
                <a:sym typeface="Wingdings" panose="05000000000000000000" pitchFamily="2" charset="2"/>
              </a:rPr>
              <a:t>people</a:t>
            </a:r>
            <a:r>
              <a:rPr lang="cs-CZ" sz="2200" dirty="0">
                <a:sym typeface="Wingdings" panose="05000000000000000000" pitchFamily="2" charset="2"/>
              </a:rPr>
              <a:t> </a:t>
            </a:r>
            <a:r>
              <a:rPr lang="cs-CZ" sz="2200" dirty="0" err="1">
                <a:sym typeface="Wingdings" panose="05000000000000000000" pitchFamily="2" charset="2"/>
              </a:rPr>
              <a:t>will</a:t>
            </a:r>
            <a:r>
              <a:rPr lang="cs-CZ" sz="2200" dirty="0">
                <a:sym typeface="Wingdings" panose="05000000000000000000" pitchFamily="2" charset="2"/>
              </a:rPr>
              <a:t> in </a:t>
            </a:r>
            <a:r>
              <a:rPr lang="cs-CZ" sz="2200" dirty="0" err="1">
                <a:sym typeface="Wingdings" panose="05000000000000000000" pitchFamily="2" charset="2"/>
              </a:rPr>
              <a:t>any</a:t>
            </a:r>
            <a:r>
              <a:rPr lang="cs-CZ" sz="2200" dirty="0">
                <a:sym typeface="Wingdings" panose="05000000000000000000" pitchFamily="2" charset="2"/>
              </a:rPr>
              <a:t> case </a:t>
            </a:r>
            <a:r>
              <a:rPr lang="cs-CZ" sz="2200" dirty="0" err="1">
                <a:sym typeface="Wingdings" panose="05000000000000000000" pitchFamily="2" charset="2"/>
              </a:rPr>
              <a:t>only</a:t>
            </a:r>
            <a:r>
              <a:rPr lang="cs-CZ" sz="2200" dirty="0">
                <a:sym typeface="Wingdings" panose="05000000000000000000" pitchFamily="2" charset="2"/>
              </a:rPr>
              <a:t> </a:t>
            </a:r>
            <a:r>
              <a:rPr lang="cs-CZ" sz="2200" dirty="0" err="1">
                <a:sym typeface="Wingdings" panose="05000000000000000000" pitchFamily="2" charset="2"/>
              </a:rPr>
              <a:t>come</a:t>
            </a:r>
            <a:r>
              <a:rPr lang="cs-CZ" sz="2200" dirty="0">
                <a:sym typeface="Wingdings" panose="05000000000000000000" pitchFamily="2" charset="2"/>
              </a:rPr>
              <a:t> to </a:t>
            </a:r>
            <a:r>
              <a:rPr lang="cs-CZ" sz="2200" dirty="0" err="1">
                <a:sym typeface="Wingdings" panose="05000000000000000000" pitchFamily="2" charset="2"/>
              </a:rPr>
              <a:t>eat</a:t>
            </a:r>
            <a:r>
              <a:rPr lang="cs-CZ" sz="2200" dirty="0">
                <a:sym typeface="Wingdings" panose="05000000000000000000" pitchFamily="2" charset="2"/>
              </a:rPr>
              <a:t> </a:t>
            </a:r>
            <a:r>
              <a:rPr lang="cs-CZ" sz="2200" dirty="0" err="1">
                <a:sym typeface="Wingdings" panose="05000000000000000000" pitchFamily="2" charset="2"/>
              </a:rPr>
              <a:t>there</a:t>
            </a:r>
            <a:r>
              <a:rPr lang="cs-CZ" sz="2200" dirty="0">
                <a:sym typeface="Wingdings" panose="05000000000000000000" pitchFamily="2" charset="2"/>
              </a:rPr>
              <a:t> </a:t>
            </a:r>
            <a:r>
              <a:rPr lang="cs-CZ" sz="2200" dirty="0" err="1">
                <a:sym typeface="Wingdings" panose="05000000000000000000" pitchFamily="2" charset="2"/>
              </a:rPr>
              <a:t>once</a:t>
            </a:r>
            <a:r>
              <a:rPr lang="cs-CZ" sz="2200" dirty="0">
                <a:sym typeface="Wingdings" panose="05000000000000000000" pitchFamily="2" charset="2"/>
              </a:rPr>
              <a:t> (</a:t>
            </a:r>
            <a:r>
              <a:rPr lang="cs-CZ" sz="2200" dirty="0" err="1">
                <a:sym typeface="Wingdings" panose="05000000000000000000" pitchFamily="2" charset="2"/>
              </a:rPr>
              <a:t>assume</a:t>
            </a:r>
            <a:r>
              <a:rPr lang="cs-CZ" sz="2200" dirty="0">
                <a:sym typeface="Wingdings" panose="05000000000000000000" pitchFamily="2" charset="2"/>
              </a:rPr>
              <a:t> no </a:t>
            </a:r>
            <a:r>
              <a:rPr lang="cs-CZ" sz="2200" dirty="0" err="1">
                <a:sym typeface="Wingdings" panose="05000000000000000000" pitchFamily="2" charset="2"/>
              </a:rPr>
              <a:t>Tripadvisor</a:t>
            </a:r>
            <a:r>
              <a:rPr lang="cs-CZ" sz="2200" dirty="0">
                <a:sym typeface="Wingdings" panose="05000000000000000000" pitchFamily="2" charset="2"/>
              </a:rPr>
              <a:t>).</a:t>
            </a:r>
          </a:p>
          <a:p>
            <a:pPr marL="457200" indent="-457200">
              <a:buFont typeface="+mj-lt"/>
              <a:buAutoNum type="arabicPeriod"/>
            </a:pPr>
            <a:r>
              <a:rPr lang="cs-CZ" sz="2200" dirty="0" err="1">
                <a:sym typeface="Wingdings" panose="05000000000000000000" pitchFamily="2" charset="2"/>
              </a:rPr>
              <a:t>Now</a:t>
            </a:r>
            <a:r>
              <a:rPr lang="cs-CZ" sz="2200" dirty="0">
                <a:sym typeface="Wingdings" panose="05000000000000000000" pitchFamily="2" charset="2"/>
              </a:rPr>
              <a:t> </a:t>
            </a:r>
            <a:r>
              <a:rPr lang="cs-CZ" sz="2200" dirty="0" err="1">
                <a:sym typeface="Wingdings" panose="05000000000000000000" pitchFamily="2" charset="2"/>
              </a:rPr>
              <a:t>assume</a:t>
            </a:r>
            <a:r>
              <a:rPr lang="cs-CZ" sz="2200" dirty="0">
                <a:sym typeface="Wingdings" panose="05000000000000000000" pitchFamily="2" charset="2"/>
              </a:rPr>
              <a:t> </a:t>
            </a:r>
            <a:r>
              <a:rPr lang="cs-CZ" sz="2200" dirty="0" err="1">
                <a:sym typeface="Wingdings" panose="05000000000000000000" pitchFamily="2" charset="2"/>
              </a:rPr>
              <a:t>that</a:t>
            </a:r>
            <a:r>
              <a:rPr lang="cs-CZ" sz="2200" dirty="0">
                <a:sym typeface="Wingdings" panose="05000000000000000000" pitchFamily="2" charset="2"/>
              </a:rPr>
              <a:t> the restaurant </a:t>
            </a:r>
            <a:r>
              <a:rPr lang="cs-CZ" sz="2200" dirty="0" err="1">
                <a:sym typeface="Wingdings" panose="05000000000000000000" pitchFamily="2" charset="2"/>
              </a:rPr>
              <a:t>decides</a:t>
            </a:r>
            <a:r>
              <a:rPr lang="cs-CZ" sz="2200" dirty="0">
                <a:sym typeface="Wingdings" panose="05000000000000000000" pitchFamily="2" charset="2"/>
              </a:rPr>
              <a:t> to </a:t>
            </a:r>
            <a:r>
              <a:rPr lang="cs-CZ" sz="2200" dirty="0" err="1">
                <a:sym typeface="Wingdings" panose="05000000000000000000" pitchFamily="2" charset="2"/>
              </a:rPr>
              <a:t>instead</a:t>
            </a:r>
            <a:r>
              <a:rPr lang="cs-CZ" sz="2200" dirty="0">
                <a:sym typeface="Wingdings" panose="05000000000000000000" pitchFamily="2" charset="2"/>
              </a:rPr>
              <a:t> </a:t>
            </a:r>
            <a:r>
              <a:rPr lang="cs-CZ" sz="2200" dirty="0" err="1">
                <a:sym typeface="Wingdings" panose="05000000000000000000" pitchFamily="2" charset="2"/>
              </a:rPr>
              <a:t>target</a:t>
            </a:r>
            <a:r>
              <a:rPr lang="cs-CZ" sz="2200" dirty="0">
                <a:sym typeface="Wingdings" panose="05000000000000000000" pitchFamily="2" charset="2"/>
              </a:rPr>
              <a:t> </a:t>
            </a:r>
            <a:r>
              <a:rPr lang="cs-CZ" sz="2200" dirty="0" err="1">
                <a:sym typeface="Wingdings" panose="05000000000000000000" pitchFamily="2" charset="2"/>
              </a:rPr>
              <a:t>locals</a:t>
            </a:r>
            <a:r>
              <a:rPr lang="cs-CZ" sz="2200" dirty="0">
                <a:sym typeface="Wingdings" panose="05000000000000000000" pitchFamily="2" charset="2"/>
              </a:rPr>
              <a:t>. </a:t>
            </a:r>
            <a:r>
              <a:rPr lang="cs-CZ" sz="2200" dirty="0" err="1">
                <a:sym typeface="Wingdings" panose="05000000000000000000" pitchFamily="2" charset="2"/>
              </a:rPr>
              <a:t>Also</a:t>
            </a:r>
            <a:r>
              <a:rPr lang="cs-CZ" sz="2200" dirty="0">
                <a:sym typeface="Wingdings" panose="05000000000000000000" pitchFamily="2" charset="2"/>
              </a:rPr>
              <a:t> </a:t>
            </a:r>
            <a:r>
              <a:rPr lang="cs-CZ" sz="2200" dirty="0" err="1">
                <a:sym typeface="Wingdings" panose="05000000000000000000" pitchFamily="2" charset="2"/>
              </a:rPr>
              <a:t>assume</a:t>
            </a:r>
            <a:r>
              <a:rPr lang="cs-CZ" sz="2200" dirty="0">
                <a:sym typeface="Wingdings" panose="05000000000000000000" pitchFamily="2" charset="2"/>
              </a:rPr>
              <a:t> the </a:t>
            </a:r>
            <a:r>
              <a:rPr lang="cs-CZ" sz="2200" dirty="0" err="1">
                <a:sym typeface="Wingdings" panose="05000000000000000000" pitchFamily="2" charset="2"/>
              </a:rPr>
              <a:t>locals</a:t>
            </a:r>
            <a:r>
              <a:rPr lang="cs-CZ" sz="2200" dirty="0">
                <a:sym typeface="Wingdings" panose="05000000000000000000" pitchFamily="2" charset="2"/>
              </a:rPr>
              <a:t> </a:t>
            </a:r>
            <a:r>
              <a:rPr lang="cs-CZ" sz="2200" dirty="0" err="1">
                <a:sym typeface="Wingdings" panose="05000000000000000000" pitchFamily="2" charset="2"/>
              </a:rPr>
              <a:t>expect</a:t>
            </a:r>
            <a:r>
              <a:rPr lang="cs-CZ" sz="2200" dirty="0">
                <a:sym typeface="Wingdings" panose="05000000000000000000" pitchFamily="2" charset="2"/>
              </a:rPr>
              <a:t> </a:t>
            </a:r>
            <a:r>
              <a:rPr lang="cs-CZ" sz="2200" dirty="0" err="1">
                <a:sym typeface="Wingdings" panose="05000000000000000000" pitchFamily="2" charset="2"/>
              </a:rPr>
              <a:t>only</a:t>
            </a:r>
            <a:r>
              <a:rPr lang="cs-CZ" sz="2200" dirty="0">
                <a:sym typeface="Wingdings" panose="05000000000000000000" pitchFamily="2" charset="2"/>
              </a:rPr>
              <a:t> the </a:t>
            </a:r>
            <a:r>
              <a:rPr lang="cs-CZ" sz="2200" dirty="0" err="1">
                <a:sym typeface="Wingdings" panose="05000000000000000000" pitchFamily="2" charset="2"/>
              </a:rPr>
              <a:t>best</a:t>
            </a:r>
            <a:r>
              <a:rPr lang="cs-CZ" sz="2200" dirty="0">
                <a:sym typeface="Wingdings" panose="05000000000000000000" pitchFamily="2" charset="2"/>
              </a:rPr>
              <a:t> </a:t>
            </a:r>
            <a:r>
              <a:rPr lang="cs-CZ" sz="2200" dirty="0" err="1">
                <a:sym typeface="Wingdings" panose="05000000000000000000" pitchFamily="2" charset="2"/>
              </a:rPr>
              <a:t>from</a:t>
            </a:r>
            <a:r>
              <a:rPr lang="cs-CZ" sz="2200" dirty="0">
                <a:sym typeface="Wingdings" panose="05000000000000000000" pitchFamily="2" charset="2"/>
              </a:rPr>
              <a:t> the restaurant, but </a:t>
            </a:r>
            <a:r>
              <a:rPr lang="cs-CZ" sz="2200" dirty="0" err="1">
                <a:sym typeface="Wingdings" panose="05000000000000000000" pitchFamily="2" charset="2"/>
              </a:rPr>
              <a:t>once</a:t>
            </a:r>
            <a:r>
              <a:rPr lang="cs-CZ" sz="2200" dirty="0">
                <a:sym typeface="Wingdings" panose="05000000000000000000" pitchFamily="2" charset="2"/>
              </a:rPr>
              <a:t> </a:t>
            </a:r>
            <a:r>
              <a:rPr lang="cs-CZ" sz="2200" dirty="0" err="1">
                <a:sym typeface="Wingdings" panose="05000000000000000000" pitchFamily="2" charset="2"/>
              </a:rPr>
              <a:t>disappointed</a:t>
            </a:r>
            <a:r>
              <a:rPr lang="cs-CZ" sz="2200" dirty="0">
                <a:sym typeface="Wingdings" panose="05000000000000000000" pitchFamily="2" charset="2"/>
              </a:rPr>
              <a:t>, </a:t>
            </a:r>
            <a:r>
              <a:rPr lang="cs-CZ" sz="2200" dirty="0" err="1">
                <a:sym typeface="Wingdings" panose="05000000000000000000" pitchFamily="2" charset="2"/>
              </a:rPr>
              <a:t>they</a:t>
            </a:r>
            <a:r>
              <a:rPr lang="cs-CZ" sz="2200" dirty="0">
                <a:sym typeface="Wingdings" panose="05000000000000000000" pitchFamily="2" charset="2"/>
              </a:rPr>
              <a:t> </a:t>
            </a:r>
            <a:r>
              <a:rPr lang="cs-CZ" sz="2200" dirty="0" err="1">
                <a:sym typeface="Wingdings" panose="05000000000000000000" pitchFamily="2" charset="2"/>
              </a:rPr>
              <a:t>don‘t</a:t>
            </a:r>
            <a:r>
              <a:rPr lang="cs-CZ" sz="2200" dirty="0">
                <a:sym typeface="Wingdings" panose="05000000000000000000" pitchFamily="2" charset="2"/>
              </a:rPr>
              <a:t> </a:t>
            </a:r>
            <a:r>
              <a:rPr lang="cs-CZ" sz="2200" dirty="0" err="1">
                <a:sym typeface="Wingdings" panose="05000000000000000000" pitchFamily="2" charset="2"/>
              </a:rPr>
              <a:t>give</a:t>
            </a:r>
            <a:r>
              <a:rPr lang="cs-CZ" sz="2200" dirty="0">
                <a:sym typeface="Wingdings" panose="05000000000000000000" pitchFamily="2" charset="2"/>
              </a:rPr>
              <a:t> </a:t>
            </a:r>
            <a:r>
              <a:rPr lang="cs-CZ" sz="2200" dirty="0" err="1">
                <a:sym typeface="Wingdings" panose="05000000000000000000" pitchFamily="2" charset="2"/>
              </a:rPr>
              <a:t>it</a:t>
            </a:r>
            <a:r>
              <a:rPr lang="cs-CZ" sz="2200" dirty="0">
                <a:sym typeface="Wingdings" panose="05000000000000000000" pitchFamily="2" charset="2"/>
              </a:rPr>
              <a:t> a second </a:t>
            </a:r>
            <a:r>
              <a:rPr lang="cs-CZ" sz="2200" dirty="0" err="1">
                <a:sym typeface="Wingdings" panose="05000000000000000000" pitchFamily="2" charset="2"/>
              </a:rPr>
              <a:t>chance</a:t>
            </a:r>
            <a:r>
              <a:rPr lang="cs-CZ" sz="2200" dirty="0">
                <a:sym typeface="Wingdings" panose="05000000000000000000" pitchFamily="2" charset="2"/>
              </a:rPr>
              <a:t>. </a:t>
            </a:r>
            <a:r>
              <a:rPr lang="cs-CZ" sz="2200" dirty="0" err="1">
                <a:sym typeface="Wingdings" panose="05000000000000000000" pitchFamily="2" charset="2"/>
              </a:rPr>
              <a:t>What</a:t>
            </a:r>
            <a:r>
              <a:rPr lang="cs-CZ" sz="2200" dirty="0">
                <a:sym typeface="Wingdings" panose="05000000000000000000" pitchFamily="2" charset="2"/>
              </a:rPr>
              <a:t> </a:t>
            </a:r>
            <a:r>
              <a:rPr lang="cs-CZ" sz="2200" dirty="0" err="1">
                <a:sym typeface="Wingdings" panose="05000000000000000000" pitchFamily="2" charset="2"/>
              </a:rPr>
              <a:t>quality</a:t>
            </a:r>
            <a:r>
              <a:rPr lang="cs-CZ" sz="2200" dirty="0">
                <a:sym typeface="Wingdings" panose="05000000000000000000" pitchFamily="2" charset="2"/>
              </a:rPr>
              <a:t> and </a:t>
            </a:r>
            <a:r>
              <a:rPr lang="cs-CZ" sz="2200" dirty="0" err="1">
                <a:sym typeface="Wingdings" panose="05000000000000000000" pitchFamily="2" charset="2"/>
              </a:rPr>
              <a:t>price</a:t>
            </a:r>
            <a:r>
              <a:rPr lang="cs-CZ" sz="2200" dirty="0">
                <a:sym typeface="Wingdings" panose="05000000000000000000" pitchFamily="2" charset="2"/>
              </a:rPr>
              <a:t> </a:t>
            </a:r>
            <a:r>
              <a:rPr lang="cs-CZ" sz="2200" dirty="0" err="1">
                <a:sym typeface="Wingdings" panose="05000000000000000000" pitchFamily="2" charset="2"/>
              </a:rPr>
              <a:t>will</a:t>
            </a:r>
            <a:r>
              <a:rPr lang="cs-CZ" sz="2200" dirty="0">
                <a:sym typeface="Wingdings" panose="05000000000000000000" pitchFamily="2" charset="2"/>
              </a:rPr>
              <a:t> the restaurant </a:t>
            </a:r>
            <a:r>
              <a:rPr lang="cs-CZ" sz="2200" dirty="0" err="1">
                <a:sym typeface="Wingdings" panose="05000000000000000000" pitchFamily="2" charset="2"/>
              </a:rPr>
              <a:t>offer</a:t>
            </a:r>
            <a:r>
              <a:rPr lang="cs-CZ" sz="2200" dirty="0">
                <a:sym typeface="Wingdings" panose="05000000000000000000" pitchFamily="2" charset="2"/>
              </a:rPr>
              <a:t>?</a:t>
            </a:r>
          </a:p>
          <a:p>
            <a:pPr marL="457200" indent="-457200">
              <a:buFont typeface="+mj-lt"/>
              <a:buAutoNum type="arabicPeriod"/>
            </a:pPr>
            <a:r>
              <a:rPr lang="cs-CZ" sz="2200" dirty="0" err="1">
                <a:sym typeface="Wingdings" panose="05000000000000000000" pitchFamily="2" charset="2"/>
              </a:rPr>
              <a:t>How</a:t>
            </a:r>
            <a:r>
              <a:rPr lang="cs-CZ" sz="2200" dirty="0">
                <a:sym typeface="Wingdings" panose="05000000000000000000" pitchFamily="2" charset="2"/>
              </a:rPr>
              <a:t> </a:t>
            </a:r>
            <a:r>
              <a:rPr lang="cs-CZ" sz="2200" dirty="0" err="1">
                <a:sym typeface="Wingdings" panose="05000000000000000000" pitchFamily="2" charset="2"/>
              </a:rPr>
              <a:t>does</a:t>
            </a:r>
            <a:r>
              <a:rPr lang="cs-CZ" sz="2200" dirty="0">
                <a:sym typeface="Wingdings" panose="05000000000000000000" pitchFamily="2" charset="2"/>
              </a:rPr>
              <a:t> the </a:t>
            </a:r>
            <a:r>
              <a:rPr lang="cs-CZ" sz="2200" dirty="0" err="1">
                <a:sym typeface="Wingdings" panose="05000000000000000000" pitchFamily="2" charset="2"/>
              </a:rPr>
              <a:t>answer</a:t>
            </a:r>
            <a:r>
              <a:rPr lang="cs-CZ" sz="2200" dirty="0">
                <a:sym typeface="Wingdings" panose="05000000000000000000" pitchFamily="2" charset="2"/>
              </a:rPr>
              <a:t> to (2) </a:t>
            </a:r>
            <a:r>
              <a:rPr lang="cs-CZ" sz="2200" dirty="0" err="1">
                <a:sym typeface="Wingdings" panose="05000000000000000000" pitchFamily="2" charset="2"/>
              </a:rPr>
              <a:t>depend</a:t>
            </a:r>
            <a:r>
              <a:rPr lang="cs-CZ" sz="2200" dirty="0">
                <a:sym typeface="Wingdings" panose="05000000000000000000" pitchFamily="2" charset="2"/>
              </a:rPr>
              <a:t> on </a:t>
            </a:r>
            <a:r>
              <a:rPr lang="el-GR" sz="2200" dirty="0">
                <a:sym typeface="Wingdings" panose="05000000000000000000" pitchFamily="2" charset="2"/>
              </a:rPr>
              <a:t>δ</a:t>
            </a:r>
            <a:r>
              <a:rPr lang="cs-CZ" sz="2200" dirty="0">
                <a:sym typeface="Wingdings" panose="05000000000000000000" pitchFamily="2" charset="2"/>
              </a:rPr>
              <a:t>?</a:t>
            </a:r>
            <a:endParaRPr lang="cs-CZ" sz="2200" dirty="0"/>
          </a:p>
        </p:txBody>
      </p:sp>
    </p:spTree>
    <p:extLst>
      <p:ext uri="{BB962C8B-B14F-4D97-AF65-F5344CB8AC3E}">
        <p14:creationId xmlns:p14="http://schemas.microsoft.com/office/powerpoint/2010/main" val="11772847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ownload Question Mark Question Response Royalty-Free Stock Illustration  Image - Pixabay">
            <a:extLst>
              <a:ext uri="{FF2B5EF4-FFF2-40B4-BE49-F238E27FC236}">
                <a16:creationId xmlns:a16="http://schemas.microsoft.com/office/drawing/2014/main" id="{4101B8E5-9157-4A2D-9DE8-8235E0D82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877" y="148815"/>
            <a:ext cx="3622431" cy="362243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9B5D390B-5FC3-4040-BADA-65C4DBA22A10}"/>
              </a:ext>
            </a:extLst>
          </p:cNvPr>
          <p:cNvSpPr>
            <a:spLocks noGrp="1"/>
          </p:cNvSpPr>
          <p:nvPr>
            <p:ph idx="1"/>
          </p:nvPr>
        </p:nvSpPr>
        <p:spPr>
          <a:xfrm>
            <a:off x="838199" y="1825625"/>
            <a:ext cx="7604051" cy="4351338"/>
          </a:xfrm>
        </p:spPr>
        <p:txBody>
          <a:bodyPr>
            <a:noAutofit/>
          </a:bodyPr>
          <a:lstStyle/>
          <a:p>
            <a:pPr marL="457200" indent="-457200">
              <a:lnSpc>
                <a:spcPct val="100000"/>
              </a:lnSpc>
              <a:spcBef>
                <a:spcPts val="0"/>
              </a:spcBef>
              <a:buFont typeface="+mj-lt"/>
              <a:buAutoNum type="arabicPeriod"/>
              <a:defRPr/>
            </a:pPr>
            <a:r>
              <a:rPr lang="cs-CZ" sz="2400" i="1" dirty="0" err="1">
                <a:solidFill>
                  <a:schemeClr val="accent1"/>
                </a:solidFill>
                <a:sym typeface="Wingdings" panose="05000000000000000000" pitchFamily="2" charset="2"/>
              </a:rPr>
              <a:t>What</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is</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the</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difference</a:t>
            </a:r>
            <a:r>
              <a:rPr lang="cs-CZ" sz="2400" i="1" dirty="0">
                <a:solidFill>
                  <a:schemeClr val="accent1"/>
                </a:solidFill>
                <a:sym typeface="Wingdings" panose="05000000000000000000" pitchFamily="2" charset="2"/>
              </a:rPr>
              <a:t> </a:t>
            </a:r>
            <a:r>
              <a:rPr lang="en-GB" sz="2400" i="1" dirty="0">
                <a:solidFill>
                  <a:schemeClr val="accent1"/>
                </a:solidFill>
                <a:sym typeface="Wingdings" panose="05000000000000000000" pitchFamily="2" charset="2"/>
              </a:rPr>
              <a:t>between hidden action problems and hidden information problems</a:t>
            </a:r>
            <a:endParaRPr lang="cs-CZ" sz="2400" i="1" dirty="0">
              <a:solidFill>
                <a:schemeClr val="accent1"/>
              </a:solidFill>
              <a:sym typeface="Wingdings" panose="05000000000000000000" pitchFamily="2" charset="2"/>
            </a:endParaRPr>
          </a:p>
          <a:p>
            <a:pPr marL="457200" indent="-457200">
              <a:lnSpc>
                <a:spcPct val="100000"/>
              </a:lnSpc>
              <a:spcBef>
                <a:spcPts val="0"/>
              </a:spcBef>
              <a:buFont typeface="+mj-lt"/>
              <a:buAutoNum type="arabicPeriod"/>
              <a:defRPr/>
            </a:pPr>
            <a:r>
              <a:rPr lang="en-GB" sz="2400" i="1" dirty="0">
                <a:solidFill>
                  <a:schemeClr val="accent1"/>
                </a:solidFill>
                <a:sym typeface="Wingdings" panose="05000000000000000000" pitchFamily="2" charset="2"/>
              </a:rPr>
              <a:t>Compare implications of imperfect information and asymmetric information</a:t>
            </a:r>
          </a:p>
          <a:p>
            <a:pPr marL="457200" indent="-457200">
              <a:lnSpc>
                <a:spcPct val="100000"/>
              </a:lnSpc>
              <a:spcBef>
                <a:spcPts val="0"/>
              </a:spcBef>
              <a:buFont typeface="+mj-lt"/>
              <a:buAutoNum type="arabicPeriod"/>
              <a:defRPr/>
            </a:pPr>
            <a:r>
              <a:rPr lang="en-GB" sz="2400" i="1" dirty="0">
                <a:solidFill>
                  <a:schemeClr val="accent1"/>
                </a:solidFill>
                <a:sym typeface="Wingdings" panose="05000000000000000000" pitchFamily="2" charset="2"/>
              </a:rPr>
              <a:t>Name at least 2 explanations for the college premium</a:t>
            </a:r>
            <a:endParaRPr lang="cs-CZ" sz="2400" i="1" dirty="0">
              <a:solidFill>
                <a:schemeClr val="accent1"/>
              </a:solidFill>
              <a:sym typeface="Wingdings" panose="05000000000000000000" pitchFamily="2" charset="2"/>
            </a:endParaRPr>
          </a:p>
          <a:p>
            <a:pPr marL="457200" indent="-457200">
              <a:lnSpc>
                <a:spcPct val="100000"/>
              </a:lnSpc>
              <a:spcBef>
                <a:spcPts val="0"/>
              </a:spcBef>
              <a:buFont typeface="+mj-lt"/>
              <a:buAutoNum type="arabicPeriod"/>
              <a:defRPr/>
            </a:pPr>
            <a:r>
              <a:rPr lang="en-GB" sz="2400" i="1" dirty="0">
                <a:solidFill>
                  <a:schemeClr val="accent1"/>
                </a:solidFill>
                <a:sym typeface="Wingdings" panose="05000000000000000000" pitchFamily="2" charset="2"/>
              </a:rPr>
              <a:t>How does warranty solve the information asymmetries?</a:t>
            </a:r>
            <a:endParaRPr lang="en-US" sz="2400" i="1" dirty="0">
              <a:solidFill>
                <a:schemeClr val="accent1"/>
              </a:solidFill>
              <a:sym typeface="Wingdings" panose="05000000000000000000" pitchFamily="2" charset="2"/>
            </a:endParaRPr>
          </a:p>
          <a:p>
            <a:pPr marL="457200" indent="-457200">
              <a:lnSpc>
                <a:spcPct val="100000"/>
              </a:lnSpc>
              <a:spcBef>
                <a:spcPts val="0"/>
              </a:spcBef>
              <a:buFont typeface="+mj-lt"/>
              <a:buAutoNum type="arabicPeriod"/>
              <a:defRPr/>
            </a:pPr>
            <a:r>
              <a:rPr lang="en-US" sz="2400" i="1" dirty="0">
                <a:solidFill>
                  <a:schemeClr val="accent1"/>
                </a:solidFill>
                <a:sym typeface="Wingdings" panose="05000000000000000000" pitchFamily="2" charset="2"/>
              </a:rPr>
              <a:t>How does branding solve the information asymmetries?</a:t>
            </a:r>
          </a:p>
          <a:p>
            <a:pPr>
              <a:lnSpc>
                <a:spcPct val="100000"/>
              </a:lnSpc>
              <a:spcBef>
                <a:spcPts val="0"/>
              </a:spcBef>
              <a:defRPr/>
            </a:pPr>
            <a:endParaRPr lang="en-US" sz="2400" i="1" dirty="0">
              <a:solidFill>
                <a:schemeClr val="accent1"/>
              </a:solidFill>
              <a:sym typeface="Wingdings" panose="05000000000000000000" pitchFamily="2" charset="2"/>
            </a:endParaRPr>
          </a:p>
          <a:p>
            <a:pPr marL="0" indent="0">
              <a:lnSpc>
                <a:spcPct val="100000"/>
              </a:lnSpc>
              <a:spcBef>
                <a:spcPts val="0"/>
              </a:spcBef>
              <a:buNone/>
              <a:defRPr/>
            </a:pPr>
            <a:r>
              <a:rPr lang="en-US" dirty="0">
                <a:solidFill>
                  <a:schemeClr val="accent1"/>
                </a:solidFill>
                <a:sym typeface="Wingdings" panose="05000000000000000000" pitchFamily="2" charset="2"/>
              </a:rPr>
              <a:t>What questions do </a:t>
            </a:r>
            <a:r>
              <a:rPr lang="en-US" u="sng" dirty="0">
                <a:solidFill>
                  <a:schemeClr val="accent1"/>
                </a:solidFill>
                <a:sym typeface="Wingdings" panose="05000000000000000000" pitchFamily="2" charset="2"/>
              </a:rPr>
              <a:t>you</a:t>
            </a:r>
            <a:r>
              <a:rPr lang="en-US" dirty="0">
                <a:solidFill>
                  <a:schemeClr val="accent1"/>
                </a:solidFill>
                <a:sym typeface="Wingdings" panose="05000000000000000000" pitchFamily="2" charset="2"/>
              </a:rPr>
              <a:t> have?</a:t>
            </a:r>
            <a:endParaRPr lang="cs-CZ" dirty="0">
              <a:solidFill>
                <a:schemeClr val="accent1"/>
              </a:solidFill>
              <a:sym typeface="Wingdings" panose="05000000000000000000" pitchFamily="2" charset="2"/>
            </a:endParaRPr>
          </a:p>
          <a:p>
            <a:pPr marL="457200" indent="-457200">
              <a:lnSpc>
                <a:spcPct val="100000"/>
              </a:lnSpc>
              <a:spcBef>
                <a:spcPts val="0"/>
              </a:spcBef>
              <a:buFont typeface="+mj-lt"/>
              <a:buAutoNum type="arabicPeriod"/>
              <a:defRPr/>
            </a:pPr>
            <a:endParaRPr lang="cs-CZ" sz="1600" dirty="0">
              <a:sym typeface="Wingdings" panose="05000000000000000000" pitchFamily="2" charset="2"/>
            </a:endParaRPr>
          </a:p>
          <a:p>
            <a:pPr marL="171450" indent="-171450">
              <a:lnSpc>
                <a:spcPct val="100000"/>
              </a:lnSpc>
              <a:spcBef>
                <a:spcPts val="0"/>
              </a:spcBef>
              <a:defRPr/>
            </a:pPr>
            <a:endParaRPr lang="cs-CZ" sz="2000" dirty="0">
              <a:sym typeface="Wingdings" panose="05000000000000000000" pitchFamily="2" charset="2"/>
            </a:endParaRPr>
          </a:p>
          <a:p>
            <a:pPr marL="171450" indent="-171450">
              <a:lnSpc>
                <a:spcPct val="100000"/>
              </a:lnSpc>
              <a:spcBef>
                <a:spcPts val="0"/>
              </a:spcBef>
              <a:defRPr/>
            </a:pPr>
            <a:endParaRPr lang="cs-CZ" sz="2400" dirty="0"/>
          </a:p>
          <a:p>
            <a:pPr marL="171450" indent="-171450">
              <a:lnSpc>
                <a:spcPct val="100000"/>
              </a:lnSpc>
              <a:spcBef>
                <a:spcPts val="0"/>
              </a:spcBef>
              <a:defRPr/>
            </a:pPr>
            <a:endParaRPr lang="cs-CZ" sz="2400" dirty="0"/>
          </a:p>
        </p:txBody>
      </p:sp>
    </p:spTree>
    <p:extLst>
      <p:ext uri="{BB962C8B-B14F-4D97-AF65-F5344CB8AC3E}">
        <p14:creationId xmlns:p14="http://schemas.microsoft.com/office/powerpoint/2010/main" val="355234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972800" cy="1325563"/>
          </a:xfrm>
        </p:spPr>
        <p:txBody>
          <a:bodyPr/>
          <a:lstStyle/>
          <a:p>
            <a:r>
              <a:rPr lang="cs-CZ"/>
              <a:t>Why should I care?</a:t>
            </a:r>
            <a:endParaRPr lang="cs-CZ" dirty="0"/>
          </a:p>
        </p:txBody>
      </p:sp>
      <p:pic>
        <p:nvPicPr>
          <p:cNvPr id="3076" name="Picture 4" descr="Here are the 10 best used cars for the money">
            <a:extLst>
              <a:ext uri="{FF2B5EF4-FFF2-40B4-BE49-F238E27FC236}">
                <a16:creationId xmlns:a16="http://schemas.microsoft.com/office/drawing/2014/main" id="{D007AB9B-0329-441B-89BA-59FB0EEA2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496885"/>
            <a:ext cx="4282692" cy="26479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portance of education to build a successful career">
            <a:extLst>
              <a:ext uri="{FF2B5EF4-FFF2-40B4-BE49-F238E27FC236}">
                <a16:creationId xmlns:a16="http://schemas.microsoft.com/office/drawing/2014/main" id="{D9C866B7-F822-4F3B-98EA-C26599E86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0550" y="4022598"/>
            <a:ext cx="3686175" cy="235915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op 12 Reasons Why Startups Fail And How To Avoid Them">
            <a:extLst>
              <a:ext uri="{FF2B5EF4-FFF2-40B4-BE49-F238E27FC236}">
                <a16:creationId xmlns:a16="http://schemas.microsoft.com/office/drawing/2014/main" id="{F3E5B01F-62A6-4D52-B0D1-30CB7814E7F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6714" y="1914525"/>
            <a:ext cx="4027715"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64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474378"/>
            <a:ext cx="10515600" cy="4722249"/>
          </a:xfrm>
        </p:spPr>
        <p:txBody>
          <a:bodyPr>
            <a:normAutofit/>
          </a:bodyPr>
          <a:lstStyle/>
          <a:p>
            <a:r>
              <a:rPr lang="cs-CZ" sz="2400" b="1" dirty="0" err="1"/>
              <a:t>Asymmetric</a:t>
            </a:r>
            <a:r>
              <a:rPr lang="cs-CZ" sz="2400" b="1" dirty="0"/>
              <a:t> </a:t>
            </a:r>
            <a:r>
              <a:rPr lang="cs-CZ" sz="2400" b="1" dirty="0" err="1"/>
              <a:t>information</a:t>
            </a:r>
            <a:r>
              <a:rPr lang="cs-CZ" sz="2400" dirty="0"/>
              <a:t> = </a:t>
            </a:r>
            <a:r>
              <a:rPr lang="cs-CZ" sz="2400" dirty="0" err="1"/>
              <a:t>consumers</a:t>
            </a:r>
            <a:r>
              <a:rPr lang="cs-CZ" sz="2400" dirty="0"/>
              <a:t> do not </a:t>
            </a:r>
            <a:r>
              <a:rPr lang="cs-CZ" sz="2400" dirty="0" err="1"/>
              <a:t>observe</a:t>
            </a:r>
            <a:r>
              <a:rPr lang="cs-CZ" sz="2400" dirty="0"/>
              <a:t> </a:t>
            </a:r>
            <a:r>
              <a:rPr lang="cs-CZ" sz="2400" dirty="0" err="1"/>
              <a:t>quality</a:t>
            </a:r>
            <a:r>
              <a:rPr lang="cs-CZ" sz="2400" dirty="0"/>
              <a:t> but </a:t>
            </a:r>
            <a:r>
              <a:rPr lang="cs-CZ" sz="2400" err="1"/>
              <a:t>firms</a:t>
            </a:r>
            <a:r>
              <a:rPr lang="cs-CZ" sz="2400"/>
              <a:t> do</a:t>
            </a:r>
            <a:endParaRPr lang="cs-CZ" sz="2400" dirty="0"/>
          </a:p>
          <a:p>
            <a:endParaRPr lang="cs-CZ" sz="2400"/>
          </a:p>
          <a:p>
            <a:r>
              <a:rPr lang="cs-CZ" sz="2400" b="1"/>
              <a:t>Hidden </a:t>
            </a:r>
            <a:r>
              <a:rPr lang="cs-CZ" sz="2400" b="1" dirty="0" err="1"/>
              <a:t>information</a:t>
            </a:r>
            <a:r>
              <a:rPr lang="cs-CZ" sz="2400" b="1" dirty="0"/>
              <a:t> </a:t>
            </a:r>
            <a:r>
              <a:rPr lang="cs-CZ" sz="2400" b="1" dirty="0" err="1"/>
              <a:t>problem</a:t>
            </a:r>
            <a:r>
              <a:rPr lang="cs-CZ" sz="2400" dirty="0"/>
              <a:t> = </a:t>
            </a:r>
            <a:r>
              <a:rPr lang="cs-CZ" sz="2400" dirty="0" err="1"/>
              <a:t>asymmetric</a:t>
            </a:r>
            <a:r>
              <a:rPr lang="cs-CZ" sz="2400" dirty="0"/>
              <a:t> </a:t>
            </a:r>
            <a:r>
              <a:rPr lang="cs-CZ" sz="2400" dirty="0" err="1"/>
              <a:t>inform</a:t>
            </a:r>
            <a:r>
              <a:rPr lang="cs-CZ" sz="2400" dirty="0"/>
              <a:t>. + </a:t>
            </a:r>
            <a:r>
              <a:rPr lang="cs-CZ" sz="2400" dirty="0" err="1"/>
              <a:t>quality</a:t>
            </a:r>
            <a:r>
              <a:rPr lang="cs-CZ" sz="2400" dirty="0"/>
              <a:t> </a:t>
            </a:r>
            <a:r>
              <a:rPr lang="cs-CZ" sz="2400" dirty="0" err="1"/>
              <a:t>is</a:t>
            </a:r>
            <a:r>
              <a:rPr lang="cs-CZ" sz="2400" dirty="0"/>
              <a:t> a </a:t>
            </a:r>
            <a:r>
              <a:rPr lang="cs-CZ" sz="2400" dirty="0" err="1"/>
              <a:t>random</a:t>
            </a:r>
            <a:r>
              <a:rPr lang="cs-CZ" sz="2400" dirty="0"/>
              <a:t> </a:t>
            </a:r>
            <a:r>
              <a:rPr lang="cs-CZ" sz="2400" dirty="0" err="1"/>
              <a:t>variable</a:t>
            </a:r>
            <a:endParaRPr lang="cs-CZ" sz="2400" dirty="0"/>
          </a:p>
          <a:p>
            <a:endParaRPr lang="cs-CZ" sz="2400"/>
          </a:p>
          <a:p>
            <a:r>
              <a:rPr lang="cs-CZ" sz="2400" b="1"/>
              <a:t>Hidden </a:t>
            </a:r>
            <a:r>
              <a:rPr lang="cs-CZ" sz="2400" b="1" dirty="0" err="1"/>
              <a:t>action</a:t>
            </a:r>
            <a:r>
              <a:rPr lang="cs-CZ" sz="2400" b="1" dirty="0"/>
              <a:t> </a:t>
            </a:r>
            <a:r>
              <a:rPr lang="cs-CZ" sz="2400" b="1" dirty="0" err="1"/>
              <a:t>problem</a:t>
            </a:r>
            <a:r>
              <a:rPr lang="cs-CZ" sz="2400" dirty="0"/>
              <a:t>           = </a:t>
            </a:r>
            <a:r>
              <a:rPr lang="cs-CZ" sz="2400" dirty="0" err="1"/>
              <a:t>asymmetric</a:t>
            </a:r>
            <a:r>
              <a:rPr lang="cs-CZ" sz="2400" dirty="0"/>
              <a:t> </a:t>
            </a:r>
            <a:r>
              <a:rPr lang="cs-CZ" sz="2400" dirty="0" err="1"/>
              <a:t>inform</a:t>
            </a:r>
            <a:r>
              <a:rPr lang="cs-CZ" sz="2400" dirty="0"/>
              <a:t>. + </a:t>
            </a:r>
            <a:r>
              <a:rPr lang="cs-CZ" sz="2400" dirty="0" err="1"/>
              <a:t>firm</a:t>
            </a:r>
            <a:r>
              <a:rPr lang="cs-CZ" sz="2400" dirty="0"/>
              <a:t> </a:t>
            </a:r>
            <a:r>
              <a:rPr lang="cs-CZ" sz="2400" dirty="0" err="1"/>
              <a:t>chooses</a:t>
            </a:r>
            <a:r>
              <a:rPr lang="cs-CZ" sz="2400" dirty="0"/>
              <a:t> </a:t>
            </a:r>
            <a:r>
              <a:rPr lang="cs-CZ" sz="2400" dirty="0" err="1"/>
              <a:t>quality</a:t>
            </a:r>
            <a:endParaRPr lang="cs-CZ" sz="240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cs-CZ" dirty="0" err="1"/>
              <a:t>Dictionnary</a:t>
            </a:r>
            <a:endParaRPr lang="en-US" dirty="0"/>
          </a:p>
        </p:txBody>
      </p:sp>
    </p:spTree>
    <p:extLst>
      <p:ext uri="{BB962C8B-B14F-4D97-AF65-F5344CB8AC3E}">
        <p14:creationId xmlns:p14="http://schemas.microsoft.com/office/powerpoint/2010/main" val="3906439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812470" y="2323681"/>
            <a:ext cx="10222281" cy="3241690"/>
          </a:xfrm>
        </p:spPr>
        <p:txBody>
          <a:bodyPr>
            <a:noAutofit/>
          </a:bodyPr>
          <a:lstStyle/>
          <a:p>
            <a:pPr marL="0" indent="0">
              <a:buNone/>
            </a:pPr>
            <a:r>
              <a:rPr lang="cs-CZ" sz="2200"/>
              <a:t>Types of asymmetric information problems</a:t>
            </a:r>
          </a:p>
          <a:p>
            <a:pPr marL="457200" indent="-457200">
              <a:buFont typeface="+mj-lt"/>
              <a:buAutoNum type="arabicPeriod"/>
            </a:pPr>
            <a:r>
              <a:rPr lang="cs-CZ" sz="2200"/>
              <a:t>Hidden action problems</a:t>
            </a:r>
          </a:p>
          <a:p>
            <a:pPr marL="457200" indent="-457200">
              <a:buFont typeface="+mj-lt"/>
              <a:buAutoNum type="arabicPeriod"/>
            </a:pPr>
            <a:r>
              <a:rPr lang="cs-CZ" sz="2200"/>
              <a:t>Hidden information problems</a:t>
            </a:r>
          </a:p>
          <a:p>
            <a:pPr marL="0" indent="0">
              <a:buNone/>
            </a:pPr>
            <a:r>
              <a:rPr lang="cs-CZ" sz="2200"/>
              <a:t>Solutions to asymmetric information</a:t>
            </a:r>
          </a:p>
          <a:p>
            <a:pPr marL="457200" indent="-457200">
              <a:buFont typeface="+mj-lt"/>
              <a:buAutoNum type="arabicPeriod" startAt="3"/>
            </a:pPr>
            <a:r>
              <a:rPr lang="cs-CZ" sz="2200"/>
              <a:t>Signalling</a:t>
            </a:r>
          </a:p>
          <a:p>
            <a:pPr marL="457200" indent="-457200">
              <a:buFont typeface="+mj-lt"/>
              <a:buAutoNum type="arabicPeriod" startAt="3"/>
            </a:pPr>
            <a:r>
              <a:rPr lang="cs-CZ" sz="2200"/>
              <a:t>Warranties</a:t>
            </a:r>
          </a:p>
          <a:p>
            <a:pPr marL="457200" indent="-457200">
              <a:buFont typeface="+mj-lt"/>
              <a:buAutoNum type="arabicPeriod" startAt="3"/>
            </a:pPr>
            <a:r>
              <a:rPr lang="cs-CZ" sz="2200"/>
              <a:t>Branding and reputation</a:t>
            </a:r>
          </a:p>
          <a:p>
            <a:pPr marL="457200" indent="-457200">
              <a:buFont typeface="+mj-lt"/>
              <a:buAutoNum type="arabicPeriod" startAt="3"/>
            </a:pPr>
            <a:endParaRPr lang="cs-CZ" sz="220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en-US"/>
              <a:t>Topic</a:t>
            </a:r>
            <a:r>
              <a:rPr lang="cs-CZ"/>
              <a:t> outline</a:t>
            </a:r>
          </a:p>
        </p:txBody>
      </p:sp>
    </p:spTree>
    <p:extLst>
      <p:ext uri="{BB962C8B-B14F-4D97-AF65-F5344CB8AC3E}">
        <p14:creationId xmlns:p14="http://schemas.microsoft.com/office/powerpoint/2010/main" val="4174687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812470" y="2323681"/>
            <a:ext cx="10222281" cy="3241690"/>
          </a:xfrm>
        </p:spPr>
        <p:txBody>
          <a:bodyPr>
            <a:noAutofit/>
          </a:bodyPr>
          <a:lstStyle/>
          <a:p>
            <a:pPr marL="0" indent="0">
              <a:buNone/>
            </a:pPr>
            <a:r>
              <a:rPr lang="cs-CZ" sz="2200" dirty="0" err="1">
                <a:solidFill>
                  <a:srgbClr val="00B050"/>
                </a:solidFill>
              </a:rPr>
              <a:t>Types</a:t>
            </a:r>
            <a:r>
              <a:rPr lang="cs-CZ" sz="2200" dirty="0">
                <a:solidFill>
                  <a:srgbClr val="00B050"/>
                </a:solidFill>
              </a:rPr>
              <a:t> </a:t>
            </a:r>
            <a:r>
              <a:rPr lang="cs-CZ" sz="2200" dirty="0" err="1">
                <a:solidFill>
                  <a:srgbClr val="00B050"/>
                </a:solidFill>
              </a:rPr>
              <a:t>of</a:t>
            </a:r>
            <a:r>
              <a:rPr lang="cs-CZ" sz="2200" dirty="0">
                <a:solidFill>
                  <a:srgbClr val="00B050"/>
                </a:solidFill>
              </a:rPr>
              <a:t> </a:t>
            </a:r>
            <a:r>
              <a:rPr lang="cs-CZ" sz="2200" dirty="0" err="1">
                <a:solidFill>
                  <a:srgbClr val="00B050"/>
                </a:solidFill>
              </a:rPr>
              <a:t>asymmetric</a:t>
            </a:r>
            <a:r>
              <a:rPr lang="cs-CZ" sz="2200" dirty="0">
                <a:solidFill>
                  <a:srgbClr val="00B050"/>
                </a:solidFill>
              </a:rPr>
              <a:t> </a:t>
            </a:r>
            <a:r>
              <a:rPr lang="cs-CZ" sz="2200" dirty="0" err="1">
                <a:solidFill>
                  <a:srgbClr val="00B050"/>
                </a:solidFill>
              </a:rPr>
              <a:t>information</a:t>
            </a:r>
            <a:r>
              <a:rPr lang="cs-CZ" sz="2200" dirty="0">
                <a:solidFill>
                  <a:srgbClr val="00B050"/>
                </a:solidFill>
              </a:rPr>
              <a:t> </a:t>
            </a:r>
            <a:r>
              <a:rPr lang="cs-CZ" sz="2200" dirty="0" err="1">
                <a:solidFill>
                  <a:srgbClr val="00B050"/>
                </a:solidFill>
              </a:rPr>
              <a:t>problems</a:t>
            </a:r>
            <a:endParaRPr lang="cs-CZ" sz="2200" dirty="0">
              <a:solidFill>
                <a:srgbClr val="00B050"/>
              </a:solidFill>
            </a:endParaRPr>
          </a:p>
          <a:p>
            <a:pPr marL="457200" indent="-457200">
              <a:buFont typeface="+mj-lt"/>
              <a:buAutoNum type="arabicPeriod"/>
            </a:pPr>
            <a:r>
              <a:rPr lang="cs-CZ" sz="2200">
                <a:solidFill>
                  <a:srgbClr val="00B050"/>
                </a:solidFill>
              </a:rPr>
              <a:t>Hidden action problems</a:t>
            </a:r>
          </a:p>
          <a:p>
            <a:pPr marL="457200" indent="-457200">
              <a:buFont typeface="+mj-lt"/>
              <a:buAutoNum type="arabicPeriod"/>
            </a:pPr>
            <a:r>
              <a:rPr lang="cs-CZ" sz="2200"/>
              <a:t>Hidden </a:t>
            </a:r>
            <a:r>
              <a:rPr lang="cs-CZ" sz="2200" dirty="0" err="1"/>
              <a:t>information</a:t>
            </a:r>
            <a:r>
              <a:rPr lang="cs-CZ" sz="2200" dirty="0"/>
              <a:t> </a:t>
            </a:r>
            <a:r>
              <a:rPr lang="cs-CZ" sz="2200" dirty="0" err="1"/>
              <a:t>problems</a:t>
            </a:r>
            <a:endParaRPr lang="cs-CZ" sz="2200" dirty="0"/>
          </a:p>
          <a:p>
            <a:pPr marL="0" indent="0">
              <a:buNone/>
            </a:pPr>
            <a:r>
              <a:rPr lang="cs-CZ" sz="2200"/>
              <a:t>Solutions </a:t>
            </a:r>
            <a:r>
              <a:rPr lang="cs-CZ" sz="2200" dirty="0"/>
              <a:t>to </a:t>
            </a:r>
            <a:r>
              <a:rPr lang="cs-CZ" sz="2200" dirty="0" err="1"/>
              <a:t>asymmetric</a:t>
            </a:r>
            <a:r>
              <a:rPr lang="cs-CZ" sz="2200" dirty="0"/>
              <a:t> </a:t>
            </a:r>
            <a:r>
              <a:rPr lang="cs-CZ" sz="2200" dirty="0" err="1"/>
              <a:t>information</a:t>
            </a:r>
            <a:endParaRPr lang="cs-CZ" sz="2200" dirty="0"/>
          </a:p>
          <a:p>
            <a:pPr marL="457200" indent="-457200">
              <a:buFont typeface="+mj-lt"/>
              <a:buAutoNum type="arabicPeriod" startAt="3"/>
            </a:pPr>
            <a:r>
              <a:rPr lang="cs-CZ" sz="2200" dirty="0" err="1"/>
              <a:t>Signalling</a:t>
            </a:r>
            <a:endParaRPr lang="cs-CZ" sz="2200" dirty="0"/>
          </a:p>
          <a:p>
            <a:pPr marL="457200" indent="-457200">
              <a:buFont typeface="+mj-lt"/>
              <a:buAutoNum type="arabicPeriod" startAt="3"/>
            </a:pPr>
            <a:r>
              <a:rPr lang="cs-CZ" sz="2200" dirty="0" err="1"/>
              <a:t>Warranties</a:t>
            </a:r>
            <a:endParaRPr lang="cs-CZ" sz="2200" dirty="0"/>
          </a:p>
          <a:p>
            <a:pPr marL="457200" indent="-457200">
              <a:buFont typeface="+mj-lt"/>
              <a:buAutoNum type="arabicPeriod" startAt="3"/>
            </a:pPr>
            <a:r>
              <a:rPr lang="cs-CZ" sz="2200" dirty="0"/>
              <a:t>Branding and </a:t>
            </a:r>
            <a:r>
              <a:rPr lang="cs-CZ" sz="2200" dirty="0" err="1"/>
              <a:t>reputation</a:t>
            </a:r>
            <a:endParaRPr lang="cs-CZ" sz="2200" dirty="0"/>
          </a:p>
          <a:p>
            <a:pPr marL="457200" indent="-457200">
              <a:buFont typeface="+mj-lt"/>
              <a:buAutoNum type="arabicPeriod" startAt="3"/>
            </a:pPr>
            <a:endParaRPr lang="cs-CZ" sz="220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en-US"/>
              <a:t>Topic</a:t>
            </a:r>
            <a:r>
              <a:rPr lang="cs-CZ"/>
              <a:t> outline</a:t>
            </a:r>
          </a:p>
        </p:txBody>
      </p:sp>
    </p:spTree>
    <p:extLst>
      <p:ext uri="{BB962C8B-B14F-4D97-AF65-F5344CB8AC3E}">
        <p14:creationId xmlns:p14="http://schemas.microsoft.com/office/powerpoint/2010/main" val="142458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pPr fontAlgn="base"/>
            <a:r>
              <a:rPr lang="en-US" dirty="0"/>
              <a:t>Hidden </a:t>
            </a:r>
            <a:r>
              <a:rPr lang="en-US"/>
              <a:t>action problems</a:t>
            </a:r>
            <a:r>
              <a:rPr lang="cs-CZ"/>
              <a:t> - examples</a:t>
            </a:r>
            <a:endParaRPr lang="en-US" dirty="0"/>
          </a:p>
        </p:txBody>
      </p:sp>
      <p:pic>
        <p:nvPicPr>
          <p:cNvPr id="9218" name="Picture 2" descr="Café de Paris v - Picture of Le Relais de la Huchette, Paris - Tripadvisor">
            <a:extLst>
              <a:ext uri="{FF2B5EF4-FFF2-40B4-BE49-F238E27FC236}">
                <a16:creationId xmlns:a16="http://schemas.microsoft.com/office/drawing/2014/main" id="{BCDF46EB-FC79-4DEE-AE6A-DB0FF5B74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1" y="2198751"/>
            <a:ext cx="4819650" cy="304952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Stavebníci kvůli novele zákona doplácejí stovky tisíc | Zprávy | Tiscali.cz">
            <a:extLst>
              <a:ext uri="{FF2B5EF4-FFF2-40B4-BE49-F238E27FC236}">
                <a16:creationId xmlns:a16="http://schemas.microsoft.com/office/drawing/2014/main" id="{5C19D2CC-4D19-4533-81EF-67307D3187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925" y="2198751"/>
            <a:ext cx="4734800" cy="31575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478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11205</TotalTime>
  <Words>3972</Words>
  <Application>Microsoft Office PowerPoint</Application>
  <PresentationFormat>Widescreen</PresentationFormat>
  <Paragraphs>438</Paragraphs>
  <Slides>49</Slides>
  <Notes>49</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56" baseType="lpstr">
      <vt:lpstr>Arial</vt:lpstr>
      <vt:lpstr>Calibri</vt:lpstr>
      <vt:lpstr>Calibri Light</vt:lpstr>
      <vt:lpstr>Cambria Math</vt:lpstr>
      <vt:lpstr>Wingdings</vt:lpstr>
      <vt:lpstr>Office Theme</vt:lpstr>
      <vt:lpstr>Rastrový obrázek</vt:lpstr>
      <vt:lpstr>Topic 4: Information</vt:lpstr>
      <vt:lpstr>PowerPoint Presentation</vt:lpstr>
      <vt:lpstr>Game</vt:lpstr>
      <vt:lpstr>Game – discussion </vt:lpstr>
      <vt:lpstr>Why should I care?</vt:lpstr>
      <vt:lpstr>Dictionnary</vt:lpstr>
      <vt:lpstr>Topic outline</vt:lpstr>
      <vt:lpstr>Topic outline</vt:lpstr>
      <vt:lpstr>Hidden action problems - examples</vt:lpstr>
      <vt:lpstr>Hidden action problems</vt:lpstr>
      <vt:lpstr>Hidden action problems</vt:lpstr>
      <vt:lpstr>Hidden action problems</vt:lpstr>
      <vt:lpstr>Topic outline</vt:lpstr>
      <vt:lpstr>Hidden information problems</vt:lpstr>
      <vt:lpstr>Hidden information problems</vt:lpstr>
      <vt:lpstr>Hidden information problems</vt:lpstr>
      <vt:lpstr>Hidden information problems</vt:lpstr>
      <vt:lpstr>Recap: Bayesian Nash equilibrium</vt:lpstr>
      <vt:lpstr>Hidden information problems</vt:lpstr>
      <vt:lpstr>Hidden information problems</vt:lpstr>
      <vt:lpstr>Hidden information problems</vt:lpstr>
      <vt:lpstr>Hidden information problems</vt:lpstr>
      <vt:lpstr>Hidden information problems</vt:lpstr>
      <vt:lpstr>Hidden information problems</vt:lpstr>
      <vt:lpstr>Deep-tech startups Arora, Fosfuri &amp; Roende (2022)</vt:lpstr>
      <vt:lpstr>Deep-tech startups Arora, Fosfuri and Roende (NBER 2022)</vt:lpstr>
      <vt:lpstr>Topic outline</vt:lpstr>
      <vt:lpstr>Solutions: Signalling (education example)</vt:lpstr>
      <vt:lpstr>Solutions: Signalling (education example)</vt:lpstr>
      <vt:lpstr>Solutions: Signalling (education example)</vt:lpstr>
      <vt:lpstr>Topic outline</vt:lpstr>
      <vt:lpstr>Solutions: Warranties</vt:lpstr>
      <vt:lpstr>Solutions: Warranties</vt:lpstr>
      <vt:lpstr>Solutions: Warranties</vt:lpstr>
      <vt:lpstr>Solutions: Warranties</vt:lpstr>
      <vt:lpstr>Exercise: A warranty as a signal of quality</vt:lpstr>
      <vt:lpstr>Solutions: Contracting asymmetry away</vt:lpstr>
      <vt:lpstr>Solutions: Contracting asymmetry away</vt:lpstr>
      <vt:lpstr>Solutions: Contracting asymmetry away</vt:lpstr>
      <vt:lpstr>Solutions: Contracting asymmetry away</vt:lpstr>
      <vt:lpstr>Solutions: Contracting asymmetry away</vt:lpstr>
      <vt:lpstr>Topic outline</vt:lpstr>
      <vt:lpstr>Solution: Branding and reputation</vt:lpstr>
      <vt:lpstr>Solution: Branding and reputation</vt:lpstr>
      <vt:lpstr>Solution: Branding and reputation</vt:lpstr>
      <vt:lpstr>Solution: Branding and reputation</vt:lpstr>
      <vt:lpstr>Solution: Branding and reputation</vt:lpstr>
      <vt:lpstr>Exercise: Branding and reputation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Bajgar Matej</dc:creator>
  <cp:lastModifiedBy>Bajgar Matej</cp:lastModifiedBy>
  <cp:revision>549</cp:revision>
  <dcterms:created xsi:type="dcterms:W3CDTF">2022-01-12T09:54:31Z</dcterms:created>
  <dcterms:modified xsi:type="dcterms:W3CDTF">2024-03-20T10:17:51Z</dcterms:modified>
</cp:coreProperties>
</file>